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 id="2147483700"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76" r:id="rId16"/>
    <p:sldId id="275" r:id="rId17"/>
    <p:sldId id="268" r:id="rId18"/>
    <p:sldId id="277" r:id="rId19"/>
    <p:sldId id="278" r:id="rId20"/>
    <p:sldId id="279" r:id="rId21"/>
    <p:sldId id="269" r:id="rId22"/>
    <p:sldId id="270" r:id="rId23"/>
    <p:sldId id="271" r:id="rId24"/>
    <p:sldId id="280" r:id="rId25"/>
    <p:sldId id="272" r:id="rId26"/>
    <p:sldId id="273" r:id="rId27"/>
    <p:sldId id="274" r:id="rId28"/>
  </p:sldIdLst>
  <p:sldSz cx="12192000" cy="6858000"/>
  <p:notesSz cx="6858000" cy="9144000"/>
  <p:embeddedFontLst>
    <p:embeddedFont>
      <p:font typeface="Verdana" pitchFamily="34" charset="0"/>
      <p:regular r:id="rId30"/>
      <p:bold r:id="rId31"/>
      <p:italic r:id="rId32"/>
      <p:boldItalic r:id="rId33"/>
    </p:embeddedFont>
    <p:embeddedFont>
      <p:font typeface="Arial Unicode MS" pitchFamily="34" charset="-128"/>
      <p:regular r:id="rId34"/>
    </p:embeddedFont>
    <p:embeddedFont>
      <p:font typeface="Varela Round" charset="-79"/>
      <p:regular r:id="rId35"/>
    </p:embeddedFont>
    <p:embeddedFont>
      <p:font typeface="Calibri" pitchFamily="34" charset="0"/>
      <p:regular r:id="rId36"/>
      <p:bold r:id="rId37"/>
      <p:italic r:id="rId38"/>
      <p:boldItalic r:id="rId39"/>
    </p:embeddedFont>
    <p:embeddedFont>
      <p:font typeface="Quattrocento Sans"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3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2570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6" name="Google Shape;16;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7" name="Google Shape;17;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6"/>
        <p:cNvGrpSpPr/>
        <p:nvPr/>
      </p:nvGrpSpPr>
      <p:grpSpPr>
        <a:xfrm>
          <a:off x="0" y="0"/>
          <a:ext cx="0" cy="0"/>
          <a:chOff x="0" y="0"/>
          <a:chExt cx="0" cy="0"/>
        </a:xfrm>
      </p:grpSpPr>
      <p:sp>
        <p:nvSpPr>
          <p:cNvPr id="117" name="Google Shape;117;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 name="Google Shape;118;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9" name="Google Shape;119;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0" name="Google Shape;120;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1" name="Google Shape;121;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22"/>
        <p:cNvGrpSpPr/>
        <p:nvPr/>
      </p:nvGrpSpPr>
      <p:grpSpPr>
        <a:xfrm>
          <a:off x="0" y="0"/>
          <a:ext cx="0" cy="0"/>
          <a:chOff x="0" y="0"/>
          <a:chExt cx="0" cy="0"/>
        </a:xfrm>
      </p:grpSpPr>
      <p:sp>
        <p:nvSpPr>
          <p:cNvPr id="123" name="Google Shape;123;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5" name="Google Shape;125;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6" name="Google Shape;126;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8" name="Google Shape;128;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9" name="Google Shape;129;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30" name="Google Shape;130;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3" name="Google Shape;133;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4" name="Google Shape;134;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6"/>
        <p:cNvGrpSpPr/>
        <p:nvPr/>
      </p:nvGrpSpPr>
      <p:grpSpPr>
        <a:xfrm>
          <a:off x="0" y="0"/>
          <a:ext cx="0" cy="0"/>
          <a:chOff x="0" y="0"/>
          <a:chExt cx="0" cy="0"/>
        </a:xfrm>
      </p:grpSpPr>
      <p:pic>
        <p:nvPicPr>
          <p:cNvPr id="137" name="Google Shape;137;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8" name="Google Shape;138;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7" name="Google Shape;147;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9" name="Google Shape;149;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50" name="Google Shape;150;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1" name="Google Shape;151;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52"/>
        <p:cNvGrpSpPr/>
        <p:nvPr/>
      </p:nvGrpSpPr>
      <p:grpSpPr>
        <a:xfrm>
          <a:off x="0" y="0"/>
          <a:ext cx="0" cy="0"/>
          <a:chOff x="0" y="0"/>
          <a:chExt cx="0" cy="0"/>
        </a:xfrm>
      </p:grpSpPr>
      <p:sp>
        <p:nvSpPr>
          <p:cNvPr id="153" name="Google Shape;153;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4" name="Google Shape;154;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62" name="Google Shape;162;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63" name="Google Shape;163;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4" name="Google Shape;164;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5"/>
        <p:cNvGrpSpPr/>
        <p:nvPr/>
      </p:nvGrpSpPr>
      <p:grpSpPr>
        <a:xfrm>
          <a:off x="0" y="0"/>
          <a:ext cx="0" cy="0"/>
          <a:chOff x="0" y="0"/>
          <a:chExt cx="0" cy="0"/>
        </a:xfrm>
      </p:grpSpPr>
      <p:sp>
        <p:nvSpPr>
          <p:cNvPr id="166" name="Google Shape;166;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7" name="Google Shape;167;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8" name="Google Shape;178;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80" name="Google Shape;180;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81" name="Google Shape;181;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82"/>
        <p:cNvGrpSpPr/>
        <p:nvPr/>
      </p:nvGrpSpPr>
      <p:grpSpPr>
        <a:xfrm>
          <a:off x="0" y="0"/>
          <a:ext cx="0" cy="0"/>
          <a:chOff x="0" y="0"/>
          <a:chExt cx="0" cy="0"/>
        </a:xfrm>
      </p:grpSpPr>
      <p:sp>
        <p:nvSpPr>
          <p:cNvPr id="183" name="Google Shape;183;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9" name="Google Shape;189;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0" name="Google Shape;190;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1" name="Google Shape;191;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92"/>
        <p:cNvGrpSpPr/>
        <p:nvPr/>
      </p:nvGrpSpPr>
      <p:grpSpPr>
        <a:xfrm>
          <a:off x="0" y="0"/>
          <a:ext cx="0" cy="0"/>
          <a:chOff x="0" y="0"/>
          <a:chExt cx="0" cy="0"/>
        </a:xfrm>
      </p:grpSpPr>
      <p:sp>
        <p:nvSpPr>
          <p:cNvPr id="193" name="Google Shape;193;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4" name="Google Shape;194;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01" name="Google Shape;201;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03" name="Google Shape;203;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13" name="Google Shape;213;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6" name="Google Shape;216;p19"/>
          <p:cNvGrpSpPr/>
          <p:nvPr/>
        </p:nvGrpSpPr>
        <p:grpSpPr>
          <a:xfrm>
            <a:off x="376729" y="3487371"/>
            <a:ext cx="1285954" cy="1201696"/>
            <a:chOff x="-163" y="-158"/>
            <a:chExt cx="2854" cy="2667"/>
          </a:xfrm>
        </p:grpSpPr>
        <p:sp>
          <p:nvSpPr>
            <p:cNvPr id="217" name="Google Shape;217;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8" name="Google Shape;218;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9" name="Google Shape;219;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1" name="Google Shape;221;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2" name="Google Shape;222;p19"/>
          <p:cNvGrpSpPr/>
          <p:nvPr/>
        </p:nvGrpSpPr>
        <p:grpSpPr>
          <a:xfrm>
            <a:off x="376729" y="1642923"/>
            <a:ext cx="1279250" cy="1195892"/>
            <a:chOff x="-223" y="-210"/>
            <a:chExt cx="3852" cy="3601"/>
          </a:xfrm>
        </p:grpSpPr>
        <p:sp>
          <p:nvSpPr>
            <p:cNvPr id="223" name="Google Shape;223;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4" name="Google Shape;224;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5" name="Google Shape;225;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8" name="Google Shape;228;p19"/>
          <p:cNvGrpSpPr/>
          <p:nvPr/>
        </p:nvGrpSpPr>
        <p:grpSpPr>
          <a:xfrm>
            <a:off x="376729" y="5168264"/>
            <a:ext cx="1288364" cy="1201696"/>
            <a:chOff x="-60" y="-50"/>
            <a:chExt cx="996" cy="929"/>
          </a:xfrm>
        </p:grpSpPr>
        <p:sp>
          <p:nvSpPr>
            <p:cNvPr id="229" name="Google Shape;229;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0" name="Google Shape;230;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1" name="Google Shape;231;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2" name="Google Shape;232;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33"/>
        <p:cNvGrpSpPr/>
        <p:nvPr/>
      </p:nvGrpSpPr>
      <p:grpSpPr>
        <a:xfrm>
          <a:off x="0" y="0"/>
          <a:ext cx="0" cy="0"/>
          <a:chOff x="0" y="0"/>
          <a:chExt cx="0" cy="0"/>
        </a:xfrm>
      </p:grpSpPr>
      <p:sp>
        <p:nvSpPr>
          <p:cNvPr id="234" name="Google Shape;234;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35" name="Google Shape;235;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6" name="Google Shape;236;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8" name="Google Shape;238;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5" name="Google Shape;245;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4"/>
        <p:cNvGrpSpPr/>
        <p:nvPr/>
      </p:nvGrpSpPr>
      <p:grpSpPr>
        <a:xfrm>
          <a:off x="0" y="0"/>
          <a:ext cx="0" cy="0"/>
          <a:chOff x="0" y="0"/>
          <a:chExt cx="0" cy="0"/>
        </a:xfrm>
      </p:grpSpPr>
      <p:pic>
        <p:nvPicPr>
          <p:cNvPr id="255" name="Google Shape;255;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6" name="Google Shape;256;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7" name="Google Shape;257;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8" name="Google Shape;258;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9" name="Google Shape;259;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4" name="Google Shape;264;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5" name="Google Shape;265;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7" name="Google Shape;267;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8" name="Google Shape;268;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9" name="Google Shape;269;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70" name="Google Shape;270;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 name="Google Shape;21;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 name="Google Shape;22;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23" name="Google Shape;23;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4" name="Google Shape;24;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4" name="Google Shape;274;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5" name="Google Shape;275;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6" name="Google Shape;276;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277" name="Google Shape;277;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8" name="Google Shape;278;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90" name="Google Shape;290;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1" name="Google Shape;291;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92"/>
        <p:cNvGrpSpPr/>
        <p:nvPr/>
      </p:nvGrpSpPr>
      <p:grpSpPr>
        <a:xfrm>
          <a:off x="0" y="0"/>
          <a:ext cx="0" cy="0"/>
          <a:chOff x="0" y="0"/>
          <a:chExt cx="0" cy="0"/>
        </a:xfrm>
      </p:grpSpPr>
      <p:sp>
        <p:nvSpPr>
          <p:cNvPr id="293" name="Google Shape;293;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4" name="Google Shape;294;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5" name="Google Shape;295;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7" name="Google Shape;297;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9" name="Google Shape;299;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0" name="Google Shape;300;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1" name="Google Shape;301;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02" name="Google Shape;302;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6"/>
        <p:cNvGrpSpPr/>
        <p:nvPr/>
      </p:nvGrpSpPr>
      <p:grpSpPr>
        <a:xfrm>
          <a:off x="0" y="0"/>
          <a:ext cx="0" cy="0"/>
          <a:chOff x="0" y="0"/>
          <a:chExt cx="0" cy="0"/>
        </a:xfrm>
      </p:grpSpPr>
      <p:sp>
        <p:nvSpPr>
          <p:cNvPr id="307" name="Google Shape;307;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5" name="Google Shape;315;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6" name="Google Shape;316;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7" name="Google Shape;317;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9" name="Google Shape;319;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20" name="Google Shape;320;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21" name="Google Shape;321;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22"/>
        <p:cNvGrpSpPr/>
        <p:nvPr/>
      </p:nvGrpSpPr>
      <p:grpSpPr>
        <a:xfrm>
          <a:off x="0" y="0"/>
          <a:ext cx="0" cy="0"/>
          <a:chOff x="0" y="0"/>
          <a:chExt cx="0" cy="0"/>
        </a:xfrm>
      </p:grpSpPr>
      <p:pic>
        <p:nvPicPr>
          <p:cNvPr id="323" name="Google Shape;323;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4" name="Google Shape;324;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33" name="Google Shape;333;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4" name="Google Shape;334;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5" name="Google Shape;335;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6"/>
        <p:cNvGrpSpPr/>
        <p:nvPr/>
      </p:nvGrpSpPr>
      <p:grpSpPr>
        <a:xfrm>
          <a:off x="0" y="0"/>
          <a:ext cx="0" cy="0"/>
          <a:chOff x="0" y="0"/>
          <a:chExt cx="0" cy="0"/>
        </a:xfrm>
      </p:grpSpPr>
      <p:sp>
        <p:nvSpPr>
          <p:cNvPr id="337" name="Google Shape;337;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8" name="Google Shape;338;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9" name="Google Shape;339;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0" name="Google Shape;340;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1" name="Google Shape;341;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2" name="Google Shape;342;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43" name="Google Shape;343;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4" name="Google Shape;354;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5" name="Google Shape;355;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6" name="Google Shape;356;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7"/>
        <p:cNvGrpSpPr/>
        <p:nvPr/>
      </p:nvGrpSpPr>
      <p:grpSpPr>
        <a:xfrm>
          <a:off x="0" y="0"/>
          <a:ext cx="0" cy="0"/>
          <a:chOff x="0" y="0"/>
          <a:chExt cx="0" cy="0"/>
        </a:xfrm>
      </p:grpSpPr>
      <p:sp>
        <p:nvSpPr>
          <p:cNvPr id="358" name="Google Shape;358;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59" name="Google Shape;359;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0" name="Google Shape;360;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61" name="Google Shape;361;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9" name="Google Shape;369;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70" name="Google Shape;370;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71" name="Google Shape;371;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72" name="Google Shape;372;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5" name="Google Shape;375;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6" name="Google Shape;376;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7"/>
        <p:cNvGrpSpPr/>
        <p:nvPr/>
      </p:nvGrpSpPr>
      <p:grpSpPr>
        <a:xfrm>
          <a:off x="0" y="0"/>
          <a:ext cx="0" cy="0"/>
          <a:chOff x="0" y="0"/>
          <a:chExt cx="0" cy="0"/>
        </a:xfrm>
      </p:grpSpPr>
      <p:sp>
        <p:nvSpPr>
          <p:cNvPr id="378" name="Google Shape;378;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6" name="Google Shape;386;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7" name="Google Shape;387;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8" name="Google Shape;388;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389" name="Google Shape;389;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0" name="Google Shape;390;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1" name="Google Shape;391;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92" name="Google Shape;392;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5" name="Google Shape;395;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6" name="Google Shape;396;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7" name="Google Shape;397;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8" name="Google Shape;398;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9" name="Google Shape;399;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35"/>
        <p:cNvGrpSpPr/>
        <p:nvPr/>
      </p:nvGrpSpPr>
      <p:grpSpPr>
        <a:xfrm>
          <a:off x="0" y="0"/>
          <a:ext cx="0" cy="0"/>
          <a:chOff x="0" y="0"/>
          <a:chExt cx="0" cy="0"/>
        </a:xfrm>
      </p:grpSpPr>
      <p:pic>
        <p:nvPicPr>
          <p:cNvPr id="436" name="Google Shape;436;p30"/>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37" name="Google Shape;437;p30"/>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38" name="Google Shape;438;p3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9" name="Google Shape;439;p30"/>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30"/>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30"/>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43" name="Google Shape;443;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44" name="Google Shape;444;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45" name="Google Shape;445;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446" name="Google Shape;446;p30"/>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47"/>
        <p:cNvGrpSpPr/>
        <p:nvPr/>
      </p:nvGrpSpPr>
      <p:grpSpPr>
        <a:xfrm>
          <a:off x="0" y="0"/>
          <a:ext cx="0" cy="0"/>
          <a:chOff x="0" y="0"/>
          <a:chExt cx="0" cy="0"/>
        </a:xfrm>
      </p:grpSpPr>
      <p:pic>
        <p:nvPicPr>
          <p:cNvPr id="448" name="Google Shape;448;p31"/>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49" name="Google Shape;449;p31"/>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50" name="Google Shape;450;p31"/>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2" name="Google Shape;452;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3" name="Google Shape;453;p3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4" name="Google Shape;454;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55" name="Google Shape;455;p31"/>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31"/>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57" name="Google Shape;457;p31"/>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458"/>
        <p:cNvGrpSpPr/>
        <p:nvPr/>
      </p:nvGrpSpPr>
      <p:grpSpPr>
        <a:xfrm>
          <a:off x="0" y="0"/>
          <a:ext cx="0" cy="0"/>
          <a:chOff x="0" y="0"/>
          <a:chExt cx="0" cy="0"/>
        </a:xfrm>
      </p:grpSpPr>
      <p:pic>
        <p:nvPicPr>
          <p:cNvPr id="459" name="Google Shape;459;p32"/>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60" name="Google Shape;460;p32"/>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461" name="Google Shape;461;p32"/>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32"/>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3" name="Google Shape;463;p32"/>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464" name="Google Shape;464;p32"/>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465" name="Google Shape;465;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6" name="Google Shape;466;p32">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7" name="Google Shape;467;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8" name="Google Shape;28;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4"/>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68"/>
        <p:cNvGrpSpPr/>
        <p:nvPr/>
      </p:nvGrpSpPr>
      <p:grpSpPr>
        <a:xfrm>
          <a:off x="0" y="0"/>
          <a:ext cx="0" cy="0"/>
          <a:chOff x="0" y="0"/>
          <a:chExt cx="0" cy="0"/>
        </a:xfrm>
      </p:grpSpPr>
      <p:pic>
        <p:nvPicPr>
          <p:cNvPr id="469" name="Google Shape;469;p33"/>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70" name="Google Shape;470;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1" name="Google Shape;471;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33"/>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74" name="Google Shape;47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75" name="Google Shape;47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76" name="Google Shape;47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77"/>
        <p:cNvGrpSpPr/>
        <p:nvPr/>
      </p:nvGrpSpPr>
      <p:grpSpPr>
        <a:xfrm>
          <a:off x="0" y="0"/>
          <a:ext cx="0" cy="0"/>
          <a:chOff x="0" y="0"/>
          <a:chExt cx="0" cy="0"/>
        </a:xfrm>
      </p:grpSpPr>
      <p:pic>
        <p:nvPicPr>
          <p:cNvPr id="478" name="Google Shape;478;p34"/>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479" name="Google Shape;479;p34"/>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0" name="Google Shape;480;p34"/>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34"/>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 name="Google Shape;482;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3" name="Google Shape;483;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4" name="Google Shape;484;p3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85" name="Google Shape;485;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86"/>
        <p:cNvGrpSpPr/>
        <p:nvPr/>
      </p:nvGrpSpPr>
      <p:grpSpPr>
        <a:xfrm>
          <a:off x="0" y="0"/>
          <a:ext cx="0" cy="0"/>
          <a:chOff x="0" y="0"/>
          <a:chExt cx="0" cy="0"/>
        </a:xfrm>
      </p:grpSpPr>
      <p:pic>
        <p:nvPicPr>
          <p:cNvPr id="487" name="Google Shape;487;p35"/>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88" name="Google Shape;488;p35"/>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35"/>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35"/>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1" name="Google Shape;491;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92" name="Google Shape;492;p35"/>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93"/>
        <p:cNvGrpSpPr/>
        <p:nvPr/>
      </p:nvGrpSpPr>
      <p:grpSpPr>
        <a:xfrm>
          <a:off x="0" y="0"/>
          <a:ext cx="0" cy="0"/>
          <a:chOff x="0" y="0"/>
          <a:chExt cx="0" cy="0"/>
        </a:xfrm>
      </p:grpSpPr>
      <p:sp>
        <p:nvSpPr>
          <p:cNvPr id="494" name="Google Shape;494;p36"/>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5" name="Google Shape;495;p36"/>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6" name="Google Shape;496;p36"/>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98" name="Google Shape;498;p36"/>
          <p:cNvGrpSpPr/>
          <p:nvPr/>
        </p:nvGrpSpPr>
        <p:grpSpPr>
          <a:xfrm flipH="1">
            <a:off x="-3" y="-1828800"/>
            <a:ext cx="7510780" cy="10800949"/>
            <a:chOff x="4503427" y="-841109"/>
            <a:chExt cx="6774184" cy="9741674"/>
          </a:xfrm>
        </p:grpSpPr>
        <p:sp>
          <p:nvSpPr>
            <p:cNvPr id="499" name="Google Shape;499;p36"/>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00" name="Google Shape;500;p36"/>
            <p:cNvGrpSpPr/>
            <p:nvPr/>
          </p:nvGrpSpPr>
          <p:grpSpPr>
            <a:xfrm>
              <a:off x="4503427" y="-841109"/>
              <a:ext cx="6774184" cy="9741674"/>
              <a:chOff x="6466897" y="122642"/>
              <a:chExt cx="5044220" cy="7253890"/>
            </a:xfrm>
          </p:grpSpPr>
          <p:pic>
            <p:nvPicPr>
              <p:cNvPr id="501" name="Google Shape;501;p36"/>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02" name="Google Shape;502;p36"/>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03" name="Google Shape;503;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4" name="Google Shape;504;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5" name="Google Shape;505;p36">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06" name="Google Shape;506;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7"/>
        <p:cNvGrpSpPr/>
        <p:nvPr/>
      </p:nvGrpSpPr>
      <p:grpSpPr>
        <a:xfrm>
          <a:off x="0" y="0"/>
          <a:ext cx="0" cy="0"/>
          <a:chOff x="0" y="0"/>
          <a:chExt cx="0" cy="0"/>
        </a:xfrm>
      </p:grpSpPr>
      <p:sp>
        <p:nvSpPr>
          <p:cNvPr id="508" name="Google Shape;508;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9" name="Google Shape;509;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1" name="Google Shape;511;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2" name="Google Shape;512;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3" name="Google Shape;513;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4" name="Google Shape;514;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6"/>
        <p:cNvGrpSpPr/>
        <p:nvPr/>
      </p:nvGrpSpPr>
      <p:grpSpPr>
        <a:xfrm>
          <a:off x="0" y="0"/>
          <a:ext cx="0" cy="0"/>
          <a:chOff x="0" y="0"/>
          <a:chExt cx="0" cy="0"/>
        </a:xfrm>
      </p:grpSpPr>
      <p:sp>
        <p:nvSpPr>
          <p:cNvPr id="517" name="Google Shape;517;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8" name="Google Shape;518;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1" name="Google Shape;521;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22" name="Google Shape;522;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23" name="Google Shape;523;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4"/>
        <p:cNvGrpSpPr/>
        <p:nvPr/>
      </p:nvGrpSpPr>
      <p:grpSpPr>
        <a:xfrm>
          <a:off x="0" y="0"/>
          <a:ext cx="0" cy="0"/>
          <a:chOff x="0" y="0"/>
          <a:chExt cx="0" cy="0"/>
        </a:xfrm>
      </p:grpSpPr>
      <p:sp>
        <p:nvSpPr>
          <p:cNvPr id="525" name="Google Shape;525;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6" name="Google Shape;526;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7" name="Google Shape;527;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31" name="Google Shape;531;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32" name="Google Shape;532;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3" name="Google Shape;533;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4" name="Google Shape;534;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5" name="Google Shape;535;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6" name="Google Shape;536;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7"/>
        <p:cNvGrpSpPr/>
        <p:nvPr/>
      </p:nvGrpSpPr>
      <p:grpSpPr>
        <a:xfrm>
          <a:off x="0" y="0"/>
          <a:ext cx="0" cy="0"/>
          <a:chOff x="0" y="0"/>
          <a:chExt cx="0" cy="0"/>
        </a:xfrm>
      </p:grpSpPr>
      <p:sp>
        <p:nvSpPr>
          <p:cNvPr id="538" name="Google Shape;538;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9" name="Google Shape;539;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3" name="Google Shape;543;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4" name="Google Shape;544;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5" name="Google Shape;545;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6" name="Google Shape;546;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7" name="Google Shape;547;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8" name="Google Shape;548;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9" name="Google Shape;549;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50"/>
        <p:cNvGrpSpPr/>
        <p:nvPr/>
      </p:nvGrpSpPr>
      <p:grpSpPr>
        <a:xfrm>
          <a:off x="0" y="0"/>
          <a:ext cx="0" cy="0"/>
          <a:chOff x="0" y="0"/>
          <a:chExt cx="0" cy="0"/>
        </a:xfrm>
      </p:grpSpPr>
      <p:sp>
        <p:nvSpPr>
          <p:cNvPr id="551" name="Google Shape;551;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52" name="Google Shape;552;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53" name="Google Shape;553;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4" name="Google Shape;554;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5" name="Google Shape;555;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6" name="Google Shape;556;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7" name="Google Shape;557;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8"/>
        <p:cNvGrpSpPr/>
        <p:nvPr/>
      </p:nvGrpSpPr>
      <p:grpSpPr>
        <a:xfrm>
          <a:off x="0" y="0"/>
          <a:ext cx="0" cy="0"/>
          <a:chOff x="0" y="0"/>
          <a:chExt cx="0" cy="0"/>
        </a:xfrm>
      </p:grpSpPr>
      <p:sp>
        <p:nvSpPr>
          <p:cNvPr id="559" name="Google Shape;559;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60" name="Google Shape;560;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1" name="Google Shape;561;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62" name="Google Shape;562;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8" name="Google Shape;568;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0" name="Google Shape;570;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1" name="Google Shape;571;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2" name="Google Shape;572;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73" name="Google Shape;573;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4" name="Google Shape;574;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5" name="Google Shape;575;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6" name="Google Shape;576;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32" name="Google Shape;32;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7"/>
        <p:cNvGrpSpPr/>
        <p:nvPr/>
      </p:nvGrpSpPr>
      <p:grpSpPr>
        <a:xfrm>
          <a:off x="0" y="0"/>
          <a:ext cx="0" cy="0"/>
          <a:chOff x="0" y="0"/>
          <a:chExt cx="0" cy="0"/>
        </a:xfrm>
      </p:grpSpPr>
      <p:sp>
        <p:nvSpPr>
          <p:cNvPr id="578" name="Google Shape;578;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9" name="Google Shape;579;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0" name="Google Shape;580;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82" name="Google Shape;582;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3" name="Google Shape;583;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4" name="Google Shape;584;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5" name="Google Shape;585;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6" name="Google Shape;586;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9" name="Google Shape;589;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90" name="Google Shape;590;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91" name="Google Shape;591;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92"/>
        <p:cNvGrpSpPr/>
        <p:nvPr/>
      </p:nvGrpSpPr>
      <p:grpSpPr>
        <a:xfrm>
          <a:off x="0" y="0"/>
          <a:ext cx="0" cy="0"/>
          <a:chOff x="0" y="0"/>
          <a:chExt cx="0" cy="0"/>
        </a:xfrm>
      </p:grpSpPr>
      <p:pic>
        <p:nvPicPr>
          <p:cNvPr id="593" name="Google Shape;593;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4" name="Google Shape;594;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6" name="Google Shape;596;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7" name="Google Shape;597;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8" name="Google Shape;598;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9" name="Google Shape;599;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0" name="Google Shape;600;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1" name="Google Shape;601;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02"/>
        <p:cNvGrpSpPr/>
        <p:nvPr/>
      </p:nvGrpSpPr>
      <p:grpSpPr>
        <a:xfrm>
          <a:off x="0" y="0"/>
          <a:ext cx="0" cy="0"/>
          <a:chOff x="0" y="0"/>
          <a:chExt cx="0" cy="0"/>
        </a:xfrm>
      </p:grpSpPr>
      <p:sp>
        <p:nvSpPr>
          <p:cNvPr id="603" name="Google Shape;603;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5" name="Google Shape;605;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06" name="Google Shape;606;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7" name="Google Shape;607;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8" name="Google Shape;608;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9" name="Google Shape;609;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10" name="Google Shape;610;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1" name="Google Shape;611;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 name="Google Shape;612;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 name="Google Shape;613;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4" name="Google Shape;614;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5"/>
        <p:cNvGrpSpPr/>
        <p:nvPr/>
      </p:nvGrpSpPr>
      <p:grpSpPr>
        <a:xfrm>
          <a:off x="0" y="0"/>
          <a:ext cx="0" cy="0"/>
          <a:chOff x="0" y="0"/>
          <a:chExt cx="0" cy="0"/>
        </a:xfrm>
      </p:grpSpPr>
      <p:sp>
        <p:nvSpPr>
          <p:cNvPr id="616" name="Google Shape;616;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7" name="Google Shape;617;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8" name="Google Shape;618;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9" name="Google Shape;619;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0" name="Google Shape;620;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1" name="Google Shape;621;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2" name="Google Shape;622;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3" name="Google Shape;623;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4" name="Google Shape;624;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5" name="Google Shape;625;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6" name="Google Shape;626;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8" name="Google Shape;628;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9" name="Google Shape;629;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0" name="Google Shape;630;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1" name="Google Shape;631;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2" name="Google Shape;632;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8" name="Google Shape;638;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42" name="Google Shape;642;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43"/>
        <p:cNvGrpSpPr/>
        <p:nvPr/>
      </p:nvGrpSpPr>
      <p:grpSpPr>
        <a:xfrm>
          <a:off x="0" y="0"/>
          <a:ext cx="0" cy="0"/>
          <a:chOff x="0" y="0"/>
          <a:chExt cx="0" cy="0"/>
        </a:xfrm>
      </p:grpSpPr>
      <p:sp>
        <p:nvSpPr>
          <p:cNvPr id="644" name="Google Shape;644;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45" name="Google Shape;645;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60"/>
        <p:cNvGrpSpPr/>
        <p:nvPr/>
      </p:nvGrpSpPr>
      <p:grpSpPr>
        <a:xfrm>
          <a:off x="0" y="0"/>
          <a:ext cx="0" cy="0"/>
          <a:chOff x="0" y="0"/>
          <a:chExt cx="0" cy="0"/>
        </a:xfrm>
      </p:grpSpPr>
      <p:sp>
        <p:nvSpPr>
          <p:cNvPr id="61" name="Google Shape;61;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62" name="Google Shape;62;p7"/>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63" name="Google Shape;63;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6" name="Google Shape;66;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7" name="Google Shape;67;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8" name="Google Shape;68;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69"/>
        <p:cNvGrpSpPr/>
        <p:nvPr/>
      </p:nvGrpSpPr>
      <p:grpSpPr>
        <a:xfrm>
          <a:off x="0" y="0"/>
          <a:ext cx="0" cy="0"/>
          <a:chOff x="0" y="0"/>
          <a:chExt cx="0" cy="0"/>
        </a:xfrm>
      </p:grpSpPr>
      <p:pic>
        <p:nvPicPr>
          <p:cNvPr id="70" name="Google Shape;70;p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1" name="Google Shape;71;p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8"/>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4" name="Google Shape;74;p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 name="Google Shape;76;p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7" name="Google Shape;7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 name="Google Shape;78;p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 name="Google Shape;79;p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0" name="Google Shape;80;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1"/>
        <p:cNvGrpSpPr/>
        <p:nvPr/>
      </p:nvGrpSpPr>
      <p:grpSpPr>
        <a:xfrm>
          <a:off x="0" y="0"/>
          <a:ext cx="0" cy="0"/>
          <a:chOff x="0" y="0"/>
          <a:chExt cx="0" cy="0"/>
        </a:xfrm>
      </p:grpSpPr>
      <p:sp>
        <p:nvSpPr>
          <p:cNvPr id="82" name="Google Shape;82;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 name="Google Shape;83;p9"/>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4" name="Google Shape;84;p9"/>
          <p:cNvGrpSpPr/>
          <p:nvPr/>
        </p:nvGrpSpPr>
        <p:grpSpPr>
          <a:xfrm>
            <a:off x="4979035" y="2404110"/>
            <a:ext cx="735013" cy="682321"/>
            <a:chOff x="5662614" y="3032124"/>
            <a:chExt cx="863600" cy="801689"/>
          </a:xfrm>
        </p:grpSpPr>
        <p:sp>
          <p:nvSpPr>
            <p:cNvPr id="85" name="Google Shape;85;p9"/>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6" name="Google Shape;86;p9"/>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7" name="Google Shape;87;p9"/>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8" name="Google Shape;88;p9"/>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89" name="Google Shape;89;p9"/>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0" name="Google Shape;90;p9"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1" name="Google Shape;91;p9"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2" name="Google Shape;92;p9"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3" name="Google Shape;93;p9"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4" name="Google Shape;94;p9"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5" name="Google Shape;95;p9"/>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6" name="Google Shape;96;p9"/>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7" name="Google Shape;97;p9">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8" name="Google Shape;98;p9">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9">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0" name="Google Shape;100;p9"/>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1"/>
        <p:cNvGrpSpPr/>
        <p:nvPr/>
      </p:nvGrpSpPr>
      <p:grpSpPr>
        <a:xfrm>
          <a:off x="0" y="0"/>
          <a:ext cx="0" cy="0"/>
          <a:chOff x="0" y="0"/>
          <a:chExt cx="0" cy="0"/>
        </a:xfrm>
      </p:grpSpPr>
      <p:sp>
        <p:nvSpPr>
          <p:cNvPr id="102" name="Google Shape;102;p10"/>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0"/>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4" name="Google Shape;104;p10"/>
          <p:cNvGrpSpPr/>
          <p:nvPr/>
        </p:nvGrpSpPr>
        <p:grpSpPr>
          <a:xfrm>
            <a:off x="3461852" y="0"/>
            <a:ext cx="8730148" cy="6858000"/>
            <a:chOff x="3461852" y="0"/>
            <a:chExt cx="8730148" cy="6858000"/>
          </a:xfrm>
        </p:grpSpPr>
        <p:sp>
          <p:nvSpPr>
            <p:cNvPr id="105" name="Google Shape;105;p10"/>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6" name="Google Shape;106;p10"/>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7" name="Google Shape;107;p10"/>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 name="Google Shape;108;p10"/>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09" name="Google Shape;109;p1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0" name="Google Shape;110;p1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11"/>
        <p:cNvGrpSpPr/>
        <p:nvPr/>
      </p:nvGrpSpPr>
      <p:grpSpPr>
        <a:xfrm>
          <a:off x="0" y="0"/>
          <a:ext cx="0" cy="0"/>
          <a:chOff x="0" y="0"/>
          <a:chExt cx="0" cy="0"/>
        </a:xfrm>
      </p:grpSpPr>
      <p:sp>
        <p:nvSpPr>
          <p:cNvPr id="112" name="Google Shape;112;p1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3" name="Google Shape;113;p1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4" name="Google Shape;114;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5" name="Google Shape;115;p1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1" name="Google Shape;11;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3" name="Google Shape;13;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6" name="Google Shape;36;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7" name="Google Shape;37;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8" name="Google Shape;38;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39" name="Google Shape;39;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0" name="Google Shape;40;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 name="Google Shape;41;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2" name="Google Shape;42;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3" name="Google Shape;43;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4" name="Google Shape;44;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5" name="Google Shape;45;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6" name="Google Shape;46;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7" name="Google Shape;47;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8" name="Google Shape;48;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9" name="Google Shape;49;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 name="Google Shape;50;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1" name="Google Shape;51;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2" name="Google Shape;52;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3" name="Google Shape;53;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4" name="Google Shape;54;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5" name="Google Shape;55;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6" name="Google Shape;56;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7" name="Google Shape;57;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8" name="Google Shape;58;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9" name="Google Shape;59;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10" name="Google Shape;410;p29"/>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11" name="Google Shape;411;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2" name="Google Shape;412;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13" name="Google Shape;413;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4" name="Google Shape;414;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5" name="Google Shape;415;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6" name="Google Shape;416;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7" name="Google Shape;417;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8" name="Google Shape;418;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9" name="Google Shape;419;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20" name="Google Shape;420;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21" name="Google Shape;421;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22" name="Google Shape;422;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23" name="Google Shape;423;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4" name="Google Shape;424;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5" name="Google Shape;425;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6" name="Google Shape;426;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7" name="Google Shape;427;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8" name="Google Shape;428;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9" name="Google Shape;429;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30" name="Google Shape;430;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31" name="Google Shape;431;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432" name="Google Shape;432;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433" name="Google Shape;433;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434" name="Google Shape;434;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5"/>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p>
            <a:pPr marL="0" lvl="0" indent="0" algn="ctr" rtl="0">
              <a:lnSpc>
                <a:spcPct val="115384"/>
              </a:lnSpc>
              <a:spcBef>
                <a:spcPts val="0"/>
              </a:spcBef>
              <a:spcAft>
                <a:spcPts val="0"/>
              </a:spcAft>
              <a:buClr>
                <a:schemeClr val="accent2"/>
              </a:buClr>
              <a:buSzPts val="2600"/>
              <a:buNone/>
            </a:pPr>
            <a:r>
              <a:rPr lang="en-US" sz="2800" dirty="0" err="1"/>
              <a:t>BusNama</a:t>
            </a:r>
            <a:r>
              <a:rPr lang="en-US" sz="2800" dirty="0"/>
              <a:t>: Bus Reservation System</a:t>
            </a:r>
            <a:endParaRPr sz="2800" dirty="0"/>
          </a:p>
        </p:txBody>
      </p:sp>
      <p:sp>
        <p:nvSpPr>
          <p:cNvPr id="695" name="Google Shape;695;p55"/>
          <p:cNvSpPr txBox="1"/>
          <p:nvPr/>
        </p:nvSpPr>
        <p:spPr>
          <a:xfrm>
            <a:off x="3061258" y="5459767"/>
            <a:ext cx="30347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Verdana"/>
                <a:ea typeface="Verdana"/>
                <a:cs typeface="Verdana"/>
                <a:sym typeface="Verdana"/>
              </a:rPr>
              <a:t>By: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Tejaswini Bandaru</a:t>
            </a: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Mayank Raj</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Aditya Gautam Mishra</a:t>
            </a:r>
            <a:endParaRPr/>
          </a:p>
        </p:txBody>
      </p:sp>
      <p:pic>
        <p:nvPicPr>
          <p:cNvPr id="4098" name="Picture 2" descr="Image result for bus images">
            <a:extLst>
              <a:ext uri="{FF2B5EF4-FFF2-40B4-BE49-F238E27FC236}">
                <a16:creationId xmlns:a16="http://schemas.microsoft.com/office/drawing/2014/main" xmlns="" id="{9B5829AE-E9B8-4546-9D21-40EF31172A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600" y="2209800"/>
            <a:ext cx="3095625"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Data:</a:t>
            </a:r>
            <a:endParaRPr/>
          </a:p>
        </p:txBody>
      </p:sp>
      <p:sp>
        <p:nvSpPr>
          <p:cNvPr id="763" name="Google Shape;763;p64"/>
          <p:cNvSpPr txBox="1">
            <a:spLocks noGrp="1"/>
          </p:cNvSpPr>
          <p:nvPr>
            <p:ph type="body" idx="1"/>
          </p:nvPr>
        </p:nvSpPr>
        <p:spPr>
          <a:xfrm>
            <a:off x="488613" y="2369192"/>
            <a:ext cx="5678400" cy="1368300"/>
          </a:xfrm>
          <a:prstGeom prst="rect">
            <a:avLst/>
          </a:prstGeom>
          <a:noFill/>
          <a:ln>
            <a:noFill/>
          </a:ln>
        </p:spPr>
        <p:txBody>
          <a:bodyPr spcFirstLastPara="1" wrap="square" lIns="0" tIns="0" rIns="0" bIns="0" anchor="t" anchorCtr="0">
            <a:noAutofit/>
          </a:bodyPr>
          <a:lstStyle/>
          <a:p>
            <a:pPr marL="285750" lvl="0" indent="-273050" algn="l" rtl="0">
              <a:lnSpc>
                <a:spcPct val="137500"/>
              </a:lnSpc>
              <a:spcBef>
                <a:spcPts val="0"/>
              </a:spcBef>
              <a:spcAft>
                <a:spcPts val="0"/>
              </a:spcAft>
              <a:buClr>
                <a:schemeClr val="dk1"/>
              </a:buClr>
              <a:buSzPts val="1400"/>
              <a:buFont typeface="Arial"/>
              <a:buChar char="•"/>
            </a:pPr>
            <a:r>
              <a:rPr lang="en-US" sz="1400" dirty="0">
                <a:solidFill>
                  <a:srgbClr val="002060"/>
                </a:solidFill>
              </a:rPr>
              <a:t>Powerful repository and custom object-mapping abstractions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Dynamic query derivation from repository method names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Implementation domain base classes providing basic properties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Support for transparent auditing (created, last changed)</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Possibility to integrate custom repository code</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Easy Spring integration via </a:t>
            </a:r>
            <a:r>
              <a:rPr lang="en-US" sz="1400" dirty="0" err="1">
                <a:solidFill>
                  <a:srgbClr val="002060"/>
                </a:solidFill>
              </a:rPr>
              <a:t>JavaConfig</a:t>
            </a:r>
            <a:r>
              <a:rPr lang="en-US" sz="1400" dirty="0">
                <a:solidFill>
                  <a:srgbClr val="002060"/>
                </a:solidFill>
              </a:rPr>
              <a:t> and custom XML namespaces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Advanced integration with Spring MVC controllers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Experimental support for cross-store persistence</a:t>
            </a:r>
            <a:endParaRPr sz="1400" dirty="0">
              <a:solidFill>
                <a:srgbClr val="002060"/>
              </a:solidFill>
            </a:endParaRPr>
          </a:p>
        </p:txBody>
      </p:sp>
      <p:sp>
        <p:nvSpPr>
          <p:cNvPr id="764" name="Google Shape;764;p64"/>
          <p:cNvSpPr txBox="1">
            <a:spLocks noGrp="1"/>
          </p:cNvSpPr>
          <p:nvPr>
            <p:ph type="body" idx="3"/>
          </p:nvPr>
        </p:nvSpPr>
        <p:spPr>
          <a:xfrm>
            <a:off x="488625" y="1000902"/>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Provides a familiar and consistent, Spring-based programming model for data access while still retaining the special traits of the underlying data store.</a:t>
            </a:r>
            <a:endParaRPr sz="2800"/>
          </a:p>
        </p:txBody>
      </p:sp>
      <p:pic>
        <p:nvPicPr>
          <p:cNvPr id="765" name="Google Shape;765;p64" descr="Image result for spring data"/>
          <p:cNvPicPr preferRelativeResize="0"/>
          <p:nvPr/>
        </p:nvPicPr>
        <p:blipFill rotWithShape="1">
          <a:blip r:embed="rId3">
            <a:alphaModFix/>
          </a:blip>
          <a:srcRect/>
          <a:stretch/>
        </p:blipFill>
        <p:spPr>
          <a:xfrm>
            <a:off x="7916478" y="1286169"/>
            <a:ext cx="28575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5"/>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Spring Security &amp; JWT:</a:t>
            </a:r>
            <a:endParaRPr dirty="0"/>
          </a:p>
        </p:txBody>
      </p:sp>
      <p:sp>
        <p:nvSpPr>
          <p:cNvPr id="771" name="Google Shape;771;p65"/>
          <p:cNvSpPr txBox="1">
            <a:spLocks noGrp="1"/>
          </p:cNvSpPr>
          <p:nvPr>
            <p:ph type="body" idx="1"/>
          </p:nvPr>
        </p:nvSpPr>
        <p:spPr>
          <a:xfrm>
            <a:off x="457200" y="1997505"/>
            <a:ext cx="5678409" cy="1368152"/>
          </a:xfrm>
          <a:prstGeom prst="rect">
            <a:avLst/>
          </a:prstGeom>
          <a:noFill/>
          <a:ln>
            <a:noFill/>
          </a:ln>
        </p:spPr>
        <p:txBody>
          <a:bodyPr spcFirstLastPara="1" wrap="square" lIns="0" tIns="0" rIns="0" bIns="0" anchor="t" anchorCtr="0">
            <a:noAutofit/>
          </a:bodyPr>
          <a:lstStyle/>
          <a:p>
            <a:pPr marL="0" lvl="0" indent="-127000" algn="l" rtl="0">
              <a:lnSpc>
                <a:spcPct val="110000"/>
              </a:lnSpc>
              <a:spcBef>
                <a:spcPts val="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Comprehensive and extensible support for both Authentication and Authorization</a:t>
            </a:r>
            <a:endParaRPr sz="1400" dirty="0">
              <a:solidFill>
                <a:srgbClr val="002060"/>
              </a:solidFill>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Protection against attacks like session fixation, </a:t>
            </a:r>
            <a:r>
              <a:rPr lang="en-US" sz="1400" dirty="0" err="1">
                <a:solidFill>
                  <a:srgbClr val="002060"/>
                </a:solidFill>
                <a:latin typeface="Varela Round"/>
                <a:ea typeface="Varela Round"/>
                <a:cs typeface="Varela Round"/>
                <a:sym typeface="Varela Round"/>
              </a:rPr>
              <a:t>clickjacking</a:t>
            </a:r>
            <a:r>
              <a:rPr lang="en-US" sz="1400" dirty="0">
                <a:solidFill>
                  <a:srgbClr val="002060"/>
                </a:solidFill>
                <a:latin typeface="Varela Round"/>
                <a:ea typeface="Varela Round"/>
                <a:cs typeface="Varela Round"/>
                <a:sym typeface="Varela Round"/>
              </a:rPr>
              <a:t>, cross site request forgery, </a:t>
            </a:r>
            <a:r>
              <a:rPr lang="en-US" sz="1400" dirty="0" err="1">
                <a:solidFill>
                  <a:srgbClr val="002060"/>
                </a:solidFill>
                <a:latin typeface="Varela Round"/>
                <a:ea typeface="Varela Round"/>
                <a:cs typeface="Varela Round"/>
                <a:sym typeface="Varela Round"/>
              </a:rPr>
              <a:t>etc</a:t>
            </a:r>
            <a:endParaRPr sz="1400" dirty="0">
              <a:solidFill>
                <a:srgbClr val="002060"/>
              </a:solidFill>
              <a:latin typeface="Varela Round"/>
              <a:ea typeface="Varela Round"/>
              <a:cs typeface="Varela Round"/>
              <a:sym typeface="Varela Round"/>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Servlet API integration</a:t>
            </a:r>
            <a:endParaRPr sz="1400" dirty="0">
              <a:solidFill>
                <a:srgbClr val="002060"/>
              </a:solidFill>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Optional integration with Spring Web MVC</a:t>
            </a:r>
            <a:endParaRPr sz="1400" dirty="0">
              <a:solidFill>
                <a:srgbClr val="002060"/>
              </a:solidFill>
            </a:endParaRPr>
          </a:p>
        </p:txBody>
      </p:sp>
      <p:sp>
        <p:nvSpPr>
          <p:cNvPr id="772" name="Google Shape;772;p65"/>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dirty="0"/>
              <a:t>Spring Security is a powerful and highly customizable authentication and access-control framework.</a:t>
            </a:r>
            <a:endParaRPr sz="2800" dirty="0"/>
          </a:p>
        </p:txBody>
      </p:sp>
      <p:pic>
        <p:nvPicPr>
          <p:cNvPr id="773" name="Google Shape;773;p65" descr="Image result for spring security"/>
          <p:cNvPicPr preferRelativeResize="0"/>
          <p:nvPr/>
        </p:nvPicPr>
        <p:blipFill rotWithShape="1">
          <a:blip r:embed="rId3">
            <a:alphaModFix/>
          </a:blip>
          <a:srcRect/>
          <a:stretch/>
        </p:blipFill>
        <p:spPr>
          <a:xfrm>
            <a:off x="7483063" y="152400"/>
            <a:ext cx="4762500" cy="2790825"/>
          </a:xfrm>
          <a:prstGeom prst="rect">
            <a:avLst/>
          </a:prstGeom>
          <a:noFill/>
          <a:ln>
            <a:noFill/>
          </a:ln>
        </p:spPr>
      </p:pic>
      <p:pic>
        <p:nvPicPr>
          <p:cNvPr id="774" name="Google Shape;774;p65" descr="Image result for spring security"/>
          <p:cNvPicPr preferRelativeResize="0"/>
          <p:nvPr/>
        </p:nvPicPr>
        <p:blipFill rotWithShape="1">
          <a:blip r:embed="rId4">
            <a:alphaModFix/>
          </a:blip>
          <a:srcRect/>
          <a:stretch/>
        </p:blipFill>
        <p:spPr>
          <a:xfrm>
            <a:off x="7483063" y="152400"/>
            <a:ext cx="4762500" cy="2790825"/>
          </a:xfrm>
          <a:prstGeom prst="rect">
            <a:avLst/>
          </a:prstGeom>
          <a:noFill/>
          <a:ln>
            <a:noFill/>
          </a:ln>
        </p:spPr>
      </p:pic>
      <p:sp>
        <p:nvSpPr>
          <p:cNvPr id="7" name="Google Shape;772;p65"/>
          <p:cNvSpPr txBox="1">
            <a:spLocks noGrp="1"/>
          </p:cNvSpPr>
          <p:nvPr>
            <p:ph type="body" idx="3"/>
          </p:nvPr>
        </p:nvSpPr>
        <p:spPr>
          <a:xfrm>
            <a:off x="381000" y="4114800"/>
            <a:ext cx="5754609" cy="1368152"/>
          </a:xfrm>
          <a:prstGeom prst="rect">
            <a:avLst/>
          </a:prstGeom>
          <a:noFill/>
          <a:ln>
            <a:noFill/>
          </a:ln>
        </p:spPr>
        <p:txBody>
          <a:bodyPr spcFirstLastPara="1" wrap="square" lIns="0" tIns="0" rIns="0" bIns="0" anchor="t" anchorCtr="0">
            <a:noAutofit/>
          </a:bodyPr>
          <a:lstStyle/>
          <a:p>
            <a:pPr marL="0" lvl="0" indent="0"/>
            <a:r>
              <a:rPr lang="en-US" dirty="0"/>
              <a:t>JSON Web Tokens are an open, industry standard RFC 7519 method for representing claims securely between two parties.</a:t>
            </a:r>
            <a:endParaRPr sz="2800" dirty="0"/>
          </a:p>
        </p:txBody>
      </p:sp>
      <p:pic>
        <p:nvPicPr>
          <p:cNvPr id="3078" name="Picture 6" descr="Image result for jw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3505200"/>
            <a:ext cx="2590800" cy="77724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71;p65"/>
          <p:cNvSpPr txBox="1">
            <a:spLocks noGrp="1"/>
          </p:cNvSpPr>
          <p:nvPr>
            <p:ph type="body" idx="1"/>
          </p:nvPr>
        </p:nvSpPr>
        <p:spPr>
          <a:xfrm>
            <a:off x="381000" y="5334000"/>
            <a:ext cx="5678409" cy="1368152"/>
          </a:xfrm>
          <a:prstGeom prst="rect">
            <a:avLst/>
          </a:prstGeom>
          <a:noFill/>
          <a:ln>
            <a:noFill/>
          </a:ln>
        </p:spPr>
        <p:txBody>
          <a:bodyPr spcFirstLastPara="1" wrap="square" lIns="0" tIns="0" rIns="0" bIns="0" anchor="t" anchorCtr="0">
            <a:noAutofit/>
          </a:bodyPr>
          <a:lstStyle/>
          <a:p>
            <a:pPr marL="0" lvl="0" indent="-127000">
              <a:lnSpc>
                <a:spcPct val="110000"/>
              </a:lnSpc>
              <a:buClr>
                <a:srgbClr val="34302D"/>
              </a:buClr>
              <a:buSzPts val="2000"/>
              <a:buFont typeface="Arial"/>
              <a:buChar char="•"/>
            </a:pPr>
            <a:r>
              <a:rPr lang="en-US" sz="1400" dirty="0">
                <a:solidFill>
                  <a:srgbClr val="002060"/>
                </a:solidFill>
              </a:rPr>
              <a:t>It can be used for an authentication system and can also be used for information exchange.</a:t>
            </a:r>
            <a:endParaRPr sz="140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GIT:</a:t>
            </a:r>
            <a:endParaRPr/>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solidFill>
                  <a:schemeClr val="tx1"/>
                </a:solidFill>
                <a:latin typeface="Arial"/>
              </a:rPr>
              <a:t>It is a distributed version-control system for tracking changes in source code during software development. It is, but it can be. Its goals include speed, data integrity,</a:t>
            </a:r>
            <a:r>
              <a:rPr lang="en-US" baseline="30000" dirty="0">
                <a:solidFill>
                  <a:schemeClr val="tx1"/>
                </a:solidFill>
                <a:latin typeface="Arial"/>
              </a:rPr>
              <a:t> </a:t>
            </a:r>
            <a:r>
              <a:rPr lang="en-US" dirty="0">
                <a:solidFill>
                  <a:schemeClr val="tx1"/>
                </a:solidFill>
                <a:latin typeface="Arial"/>
              </a:rPr>
              <a:t>and.</a:t>
            </a:r>
            <a:endParaRPr dirty="0">
              <a:solidFill>
                <a:schemeClr val="tx1"/>
              </a:solidFill>
            </a:endParaRPr>
          </a:p>
        </p:txBody>
      </p:sp>
      <p:sp>
        <p:nvSpPr>
          <p:cNvPr id="782" name="Google Shape;782;p66"/>
          <p:cNvSpPr txBox="1">
            <a:spLocks noGrp="1"/>
          </p:cNvSpPr>
          <p:nvPr>
            <p:ph type="body" idx="4"/>
          </p:nvPr>
        </p:nvSpPr>
        <p:spPr>
          <a:xfrm>
            <a:off x="457200" y="2590800"/>
            <a:ext cx="5181600" cy="1600200"/>
          </a:xfrm>
          <a:prstGeom prst="rect">
            <a:avLst/>
          </a:prstGeom>
          <a:noFill/>
          <a:ln>
            <a:noFill/>
          </a:ln>
        </p:spPr>
        <p:txBody>
          <a:bodyPr spcFirstLastPara="1" wrap="square" lIns="0" tIns="0" rIns="0" bIns="0" anchor="t" anchorCtr="0">
            <a:noAutofit/>
          </a:bodyPr>
          <a:lstStyle/>
          <a:p>
            <a:pPr marL="285750" lvl="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Designed for coordinating work among programmers</a:t>
            </a:r>
          </a:p>
          <a:p>
            <a:pPr marL="28575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Used to track changes in any set of files</a:t>
            </a:r>
          </a:p>
          <a:p>
            <a:pPr marL="285750" lvl="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Support for distributed, non-linear workflows</a:t>
            </a:r>
            <a:endParaRPr sz="2000" dirty="0">
              <a:solidFill>
                <a:srgbClr val="002060"/>
              </a:solidFill>
              <a:latin typeface="Arial" pitchFamily="34" charset="0"/>
              <a:ea typeface="Arial Unicode MS" pitchFamily="34" charset="-128"/>
              <a:cs typeface="Arial" pitchFamily="34" charset="0"/>
            </a:endParaRPr>
          </a:p>
        </p:txBody>
      </p:sp>
      <p:pic>
        <p:nvPicPr>
          <p:cNvPr id="2050" name="Picture 2" descr="Image result for gi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76400"/>
            <a:ext cx="3810000" cy="1590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Maven:</a:t>
            </a:r>
            <a:endParaRPr dirty="0"/>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t>It is a project management and comprehension tool that provides developers a complete build lifecycle framework.</a:t>
            </a:r>
            <a:endParaRPr dirty="0">
              <a:solidFill>
                <a:schemeClr val="tx1"/>
              </a:solidFill>
            </a:endParaRPr>
          </a:p>
        </p:txBody>
      </p:sp>
      <p:sp>
        <p:nvSpPr>
          <p:cNvPr id="782" name="Google Shape;782;p66"/>
          <p:cNvSpPr txBox="1">
            <a:spLocks noGrp="1"/>
          </p:cNvSpPr>
          <p:nvPr>
            <p:ph type="body" idx="4"/>
          </p:nvPr>
        </p:nvSpPr>
        <p:spPr>
          <a:xfrm>
            <a:off x="457200" y="2133600"/>
            <a:ext cx="5181600" cy="1600200"/>
          </a:xfrm>
          <a:prstGeom prst="rect">
            <a:avLst/>
          </a:prstGeom>
          <a:noFill/>
          <a:ln>
            <a:noFill/>
          </a:ln>
        </p:spPr>
        <p:txBody>
          <a:bodyPr spcFirstLastPara="1" wrap="square" lIns="0" tIns="0" rIns="0" bIns="0" anchor="t" anchorCtr="0">
            <a:noAutofit/>
          </a:bodyPr>
          <a:lstStyle/>
          <a:p>
            <a:pPr>
              <a:buFont typeface="Arial"/>
              <a:buChar char="•"/>
            </a:pPr>
            <a:r>
              <a:rPr lang="en-US" sz="2000" dirty="0">
                <a:solidFill>
                  <a:srgbClr val="002060"/>
                </a:solidFill>
                <a:latin typeface="Helvetica Neue"/>
              </a:rPr>
              <a:t>Making the build process easy</a:t>
            </a:r>
          </a:p>
          <a:p>
            <a:pPr>
              <a:buFont typeface="Arial"/>
              <a:buChar char="•"/>
            </a:pPr>
            <a:r>
              <a:rPr lang="en-US" sz="2000" dirty="0">
                <a:solidFill>
                  <a:srgbClr val="002060"/>
                </a:solidFill>
                <a:latin typeface="Helvetica Neue"/>
              </a:rPr>
              <a:t>Providing a uniform build system</a:t>
            </a:r>
          </a:p>
          <a:p>
            <a:pPr>
              <a:buFont typeface="Arial"/>
              <a:buChar char="•"/>
            </a:pPr>
            <a:r>
              <a:rPr lang="en-US" sz="2000" dirty="0">
                <a:solidFill>
                  <a:srgbClr val="002060"/>
                </a:solidFill>
                <a:latin typeface="Helvetica Neue"/>
              </a:rPr>
              <a:t>Providing quality project information</a:t>
            </a:r>
          </a:p>
          <a:p>
            <a:pPr>
              <a:buFont typeface="Arial"/>
              <a:buChar char="•"/>
            </a:pPr>
            <a:r>
              <a:rPr lang="en-US" sz="2000" dirty="0">
                <a:solidFill>
                  <a:srgbClr val="002060"/>
                </a:solidFill>
                <a:latin typeface="Helvetica Neue"/>
              </a:rPr>
              <a:t>Providing guidelines for best practices development</a:t>
            </a:r>
          </a:p>
          <a:p>
            <a:pPr>
              <a:buFont typeface="Arial"/>
              <a:buChar char="•"/>
            </a:pPr>
            <a:r>
              <a:rPr lang="en-US" sz="2000" dirty="0">
                <a:solidFill>
                  <a:srgbClr val="002060"/>
                </a:solidFill>
                <a:latin typeface="Helvetica Neue"/>
              </a:rPr>
              <a:t>Allowing transparent migration to new features</a:t>
            </a:r>
          </a:p>
        </p:txBody>
      </p:sp>
      <p:pic>
        <p:nvPicPr>
          <p:cNvPr id="4098" name="Picture 2" descr="Image result for mave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4953000" cy="125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7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Postman:</a:t>
            </a:r>
            <a:endParaRPr dirty="0"/>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t>Create and save REST, SOAP, and </a:t>
            </a:r>
            <a:r>
              <a:rPr lang="en-US" dirty="0" err="1"/>
              <a:t>GraphQL</a:t>
            </a:r>
            <a:r>
              <a:rPr lang="en-US" dirty="0"/>
              <a:t> queries directly </a:t>
            </a:r>
            <a:endParaRPr dirty="0"/>
          </a:p>
        </p:txBody>
      </p:sp>
      <p:sp>
        <p:nvSpPr>
          <p:cNvPr id="782" name="Google Shape;782;p66"/>
          <p:cNvSpPr txBox="1">
            <a:spLocks noGrp="1"/>
          </p:cNvSpPr>
          <p:nvPr>
            <p:ph type="body" idx="4"/>
          </p:nvPr>
        </p:nvSpPr>
        <p:spPr>
          <a:xfrm>
            <a:off x="381000" y="2209800"/>
            <a:ext cx="4754281" cy="1100586"/>
          </a:xfrm>
          <a:prstGeom prst="rect">
            <a:avLst/>
          </a:prstGeom>
          <a:noFill/>
          <a:ln>
            <a:noFill/>
          </a:ln>
        </p:spPr>
        <p:txBody>
          <a:bodyPr spcFirstLastPara="1" wrap="square" lIns="0" tIns="0" rIns="0" bIns="0" anchor="t" anchorCtr="0">
            <a:noAutofit/>
          </a:bodyPr>
          <a:lstStyle/>
          <a:p>
            <a:pPr marL="0" lvl="0" indent="0">
              <a:lnSpc>
                <a:spcPct val="100000"/>
              </a:lnSpc>
              <a:buSzPts val="2800"/>
            </a:pPr>
            <a:r>
              <a:rPr lang="en-US" dirty="0" err="1">
                <a:solidFill>
                  <a:srgbClr val="000000"/>
                </a:solidFill>
                <a:latin typeface="Arial" pitchFamily="34" charset="0"/>
                <a:cs typeface="Arial" pitchFamily="34" charset="0"/>
              </a:rPr>
              <a:t>RESTful</a:t>
            </a:r>
            <a:r>
              <a:rPr lang="en-US" dirty="0">
                <a:solidFill>
                  <a:srgbClr val="000000"/>
                </a:solidFill>
                <a:latin typeface="Arial" pitchFamily="34" charset="0"/>
                <a:cs typeface="Arial" pitchFamily="34" charset="0"/>
              </a:rPr>
              <a:t> web services are light weight, highly scalable and maintainable and are very commonly used to create APIs for web-based applications. It also:</a:t>
            </a:r>
            <a:br>
              <a:rPr lang="en-US" dirty="0">
                <a:solidFill>
                  <a:srgbClr val="000000"/>
                </a:solidFill>
                <a:latin typeface="Arial" pitchFamily="34" charset="0"/>
                <a:cs typeface="Arial" pitchFamily="34" charset="0"/>
              </a:rPr>
            </a:br>
            <a:endParaRPr lang="en-US" dirty="0">
              <a:solidFill>
                <a:srgbClr val="000000"/>
              </a:solidFill>
              <a:latin typeface="Arial" pitchFamily="34" charset="0"/>
              <a:cs typeface="Arial" pitchFamily="34" charset="0"/>
            </a:endParaRP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Provides access to resources and REST client accesses and modifies the resources</a:t>
            </a: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Resource is identified by URIs/ global IDs</a:t>
            </a: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Uses various representation to represent a resource like text, JSON, XML</a:t>
            </a:r>
            <a:endParaRPr dirty="0">
              <a:solidFill>
                <a:srgbClr val="002060"/>
              </a:solidFill>
              <a:latin typeface="Arial" pitchFamily="34" charset="0"/>
              <a:cs typeface="Arial" pitchFamily="34" charset="0"/>
            </a:endParaRPr>
          </a:p>
        </p:txBody>
      </p:sp>
      <p:pic>
        <p:nvPicPr>
          <p:cNvPr id="1028" name="Picture 4" descr="Image result for postma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447800"/>
            <a:ext cx="408344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1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dirty="0"/>
              <a:t>Plan:</a:t>
            </a:r>
            <a:endParaRPr dirty="0"/>
          </a:p>
        </p:txBody>
      </p:sp>
      <p:sp>
        <p:nvSpPr>
          <p:cNvPr id="789" name="Google Shape;789;p67"/>
          <p:cNvSpPr txBox="1">
            <a:spLocks noGrp="1"/>
          </p:cNvSpPr>
          <p:nvPr>
            <p:ph type="body" idx="2"/>
          </p:nvPr>
        </p:nvSpPr>
        <p:spPr>
          <a:xfrm>
            <a:off x="381000" y="838200"/>
            <a:ext cx="5588761" cy="5011014"/>
          </a:xfrm>
          <a:prstGeom prst="rect">
            <a:avLst/>
          </a:prstGeom>
          <a:noFill/>
          <a:ln>
            <a:noFill/>
          </a:ln>
        </p:spPr>
        <p:txBody>
          <a:bodyPr spcFirstLastPara="1" wrap="square" lIns="0" tIns="0" rIns="0" bIns="0" anchor="t" anchorCtr="0">
            <a:noAutofit/>
          </a:bodyPr>
          <a:lstStyle/>
          <a:p>
            <a:pPr marL="342900" lvl="0" indent="-342900" algn="l" rtl="0">
              <a:lnSpc>
                <a:spcPct val="122222"/>
              </a:lnSpc>
              <a:spcBef>
                <a:spcPts val="0"/>
              </a:spcBef>
              <a:spcAft>
                <a:spcPts val="0"/>
              </a:spcAft>
              <a:buClr>
                <a:schemeClr val="dk1"/>
              </a:buClr>
              <a:buSzPts val="1800"/>
              <a:buFont typeface="Verdana"/>
              <a:buAutoNum type="arabicPeriod"/>
            </a:pPr>
            <a:r>
              <a:rPr lang="en-US" dirty="0"/>
              <a:t> Design </a:t>
            </a:r>
          </a:p>
          <a:p>
            <a:pPr marL="806450" lvl="2" indent="-342900" algn="l" rtl="0">
              <a:lnSpc>
                <a:spcPct val="114285"/>
              </a:lnSpc>
              <a:spcBef>
                <a:spcPts val="600"/>
              </a:spcBef>
              <a:spcAft>
                <a:spcPts val="0"/>
              </a:spcAft>
              <a:buSzPts val="1400"/>
              <a:buFont typeface="Verdana"/>
              <a:buAutoNum type="arabicPeriod"/>
            </a:pPr>
            <a:r>
              <a:rPr lang="en-US" dirty="0"/>
              <a:t>Identify classes &amp; Interfaces</a:t>
            </a:r>
            <a:endParaRPr dirty="0"/>
          </a:p>
          <a:p>
            <a:pPr marL="806450" lvl="2" indent="-342900" algn="l" rtl="0">
              <a:lnSpc>
                <a:spcPct val="114285"/>
              </a:lnSpc>
              <a:spcBef>
                <a:spcPts val="600"/>
              </a:spcBef>
              <a:spcAft>
                <a:spcPts val="0"/>
              </a:spcAft>
              <a:buSzPts val="1400"/>
              <a:buFont typeface="Verdana"/>
              <a:buAutoNum type="arabicPeriod"/>
            </a:pPr>
            <a:r>
              <a:rPr lang="en-US" dirty="0"/>
              <a:t>Identify attributes &amp; methods</a:t>
            </a:r>
            <a:endParaRPr dirty="0"/>
          </a:p>
          <a:p>
            <a:pPr marL="342900" indent="-342900">
              <a:spcBef>
                <a:spcPts val="600"/>
              </a:spcBef>
              <a:buFont typeface="Verdana"/>
              <a:buAutoNum type="arabicPeriod"/>
            </a:pPr>
            <a:r>
              <a:rPr lang="en-US" dirty="0"/>
              <a:t>Creating the Layers</a:t>
            </a:r>
          </a:p>
          <a:p>
            <a:pPr marL="800100" lvl="1" indent="-342900">
              <a:buFont typeface="Verdana"/>
              <a:buAutoNum type="arabicPeriod"/>
            </a:pPr>
            <a:r>
              <a:rPr lang="en-US" sz="1400" dirty="0"/>
              <a:t>Making independent layers</a:t>
            </a:r>
          </a:p>
          <a:p>
            <a:pPr marL="800100" lvl="1" indent="-342900">
              <a:buFont typeface="Verdana"/>
              <a:buAutoNum type="arabicPeriod"/>
            </a:pPr>
            <a:r>
              <a:rPr lang="en-US" sz="1400" dirty="0"/>
              <a:t>Modular approach</a:t>
            </a:r>
          </a:p>
          <a:p>
            <a:pPr marL="342900" lvl="0" indent="-342900" algn="l" rtl="0">
              <a:lnSpc>
                <a:spcPct val="122222"/>
              </a:lnSpc>
              <a:spcBef>
                <a:spcPts val="600"/>
              </a:spcBef>
              <a:spcAft>
                <a:spcPts val="0"/>
              </a:spcAft>
              <a:buClr>
                <a:schemeClr val="dk1"/>
              </a:buClr>
              <a:buSzPts val="1800"/>
              <a:buFont typeface="Verdana"/>
              <a:buAutoNum type="arabicPeriod"/>
            </a:pPr>
            <a:r>
              <a:rPr lang="en-US" dirty="0"/>
              <a:t>TDD approach</a:t>
            </a:r>
            <a:endParaRPr dirty="0"/>
          </a:p>
          <a:p>
            <a:pPr marL="806450" lvl="2" indent="-342900" algn="l" rtl="0">
              <a:lnSpc>
                <a:spcPct val="114285"/>
              </a:lnSpc>
              <a:spcBef>
                <a:spcPts val="600"/>
              </a:spcBef>
              <a:spcAft>
                <a:spcPts val="0"/>
              </a:spcAft>
              <a:buSzPts val="1400"/>
              <a:buFont typeface="Verdana"/>
              <a:buAutoNum type="arabicPeriod"/>
            </a:pPr>
            <a:r>
              <a:rPr lang="en-US" dirty="0"/>
              <a:t>Identify test cases for each module</a:t>
            </a:r>
            <a:endParaRPr dirty="0"/>
          </a:p>
          <a:p>
            <a:pPr marL="806450" lvl="2" indent="-342900" algn="l" rtl="0">
              <a:lnSpc>
                <a:spcPct val="114285"/>
              </a:lnSpc>
              <a:spcBef>
                <a:spcPts val="600"/>
              </a:spcBef>
              <a:spcAft>
                <a:spcPts val="0"/>
              </a:spcAft>
              <a:buSzPts val="1400"/>
              <a:buFont typeface="Verdana"/>
              <a:buAutoNum type="arabicPeriod"/>
            </a:pPr>
            <a:r>
              <a:rPr lang="en-US" dirty="0"/>
              <a:t>Write Failing Test cases</a:t>
            </a:r>
            <a:endParaRPr dirty="0"/>
          </a:p>
          <a:p>
            <a:pPr marL="806450" lvl="2" indent="-342900" algn="l" rtl="0">
              <a:lnSpc>
                <a:spcPct val="114285"/>
              </a:lnSpc>
              <a:spcBef>
                <a:spcPts val="600"/>
              </a:spcBef>
              <a:spcAft>
                <a:spcPts val="0"/>
              </a:spcAft>
              <a:buSzPts val="1400"/>
              <a:buFont typeface="Verdana"/>
              <a:buAutoNum type="arabicPeriod"/>
            </a:pPr>
            <a:r>
              <a:rPr lang="en-US" dirty="0"/>
              <a:t>Convert the Test Cases in GREEN</a:t>
            </a:r>
            <a:endParaRPr dirty="0"/>
          </a:p>
          <a:p>
            <a:pPr marL="342900" lvl="0" indent="-342900" algn="l" rtl="0">
              <a:lnSpc>
                <a:spcPct val="122222"/>
              </a:lnSpc>
              <a:spcBef>
                <a:spcPts val="600"/>
              </a:spcBef>
              <a:spcAft>
                <a:spcPts val="0"/>
              </a:spcAft>
              <a:buClr>
                <a:schemeClr val="dk1"/>
              </a:buClr>
              <a:buSzPts val="1800"/>
              <a:buFont typeface="Verdana"/>
              <a:buAutoNum type="arabicPeriod"/>
            </a:pPr>
            <a:r>
              <a:rPr lang="en-US" dirty="0"/>
              <a:t>Implement the phases in incremental manner</a:t>
            </a: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r>
              <a:rPr lang="en-US" dirty="0"/>
              <a:t>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371E63-77B4-45FB-8147-EE2CA385AAE5}"/>
              </a:ext>
            </a:extLst>
          </p:cNvPr>
          <p:cNvSpPr>
            <a:spLocks noGrp="1"/>
          </p:cNvSpPr>
          <p:nvPr>
            <p:ph type="title"/>
          </p:nvPr>
        </p:nvSpPr>
        <p:spPr/>
        <p:txBody>
          <a:bodyPr/>
          <a:lstStyle/>
          <a:p>
            <a:r>
              <a:rPr lang="en-IN" dirty="0"/>
              <a:t>Design:</a:t>
            </a:r>
          </a:p>
        </p:txBody>
      </p:sp>
      <p:pic>
        <p:nvPicPr>
          <p:cNvPr id="1026" name="Picture 2">
            <a:extLst>
              <a:ext uri="{FF2B5EF4-FFF2-40B4-BE49-F238E27FC236}">
                <a16:creationId xmlns:a16="http://schemas.microsoft.com/office/drawing/2014/main" xmlns="" id="{4E209B5E-8C26-4EBB-B888-E838D471F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00162"/>
            <a:ext cx="5943600" cy="5153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72EA5EE8-FB4C-419E-BB79-0A2845782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320396"/>
            <a:ext cx="5791200" cy="5153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1D32342E-50C2-45C0-B70B-D9BC5847B5A6}"/>
              </a:ext>
            </a:extLst>
          </p:cNvPr>
          <p:cNvSpPr txBox="1"/>
          <p:nvPr/>
        </p:nvSpPr>
        <p:spPr>
          <a:xfrm>
            <a:off x="5029200" y="636558"/>
            <a:ext cx="2667000" cy="400110"/>
          </a:xfrm>
          <a:prstGeom prst="rect">
            <a:avLst/>
          </a:prstGeom>
          <a:noFill/>
        </p:spPr>
        <p:txBody>
          <a:bodyPr wrap="square" rtlCol="0">
            <a:spAutoFit/>
          </a:bodyPr>
          <a:lstStyle/>
          <a:p>
            <a:r>
              <a:rPr lang="en-IN" sz="2000" dirty="0"/>
              <a:t>Use Case Diagram:</a:t>
            </a:r>
          </a:p>
        </p:txBody>
      </p:sp>
    </p:spTree>
    <p:extLst>
      <p:ext uri="{BB962C8B-B14F-4D97-AF65-F5344CB8AC3E}">
        <p14:creationId xmlns:p14="http://schemas.microsoft.com/office/powerpoint/2010/main" val="263318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371E63-77B4-45FB-8147-EE2CA385AAE5}"/>
              </a:ext>
            </a:extLst>
          </p:cNvPr>
          <p:cNvSpPr>
            <a:spLocks noGrp="1"/>
          </p:cNvSpPr>
          <p:nvPr>
            <p:ph type="title"/>
          </p:nvPr>
        </p:nvSpPr>
        <p:spPr/>
        <p:txBody>
          <a:bodyPr/>
          <a:lstStyle/>
          <a:p>
            <a:r>
              <a:rPr lang="en-IN" dirty="0"/>
              <a:t>Design:</a:t>
            </a:r>
          </a:p>
        </p:txBody>
      </p:sp>
      <p:sp>
        <p:nvSpPr>
          <p:cNvPr id="10" name="TextBox 9">
            <a:extLst>
              <a:ext uri="{FF2B5EF4-FFF2-40B4-BE49-F238E27FC236}">
                <a16:creationId xmlns:a16="http://schemas.microsoft.com/office/drawing/2014/main" xmlns="" id="{1D32342E-50C2-45C0-B70B-D9BC5847B5A6}"/>
              </a:ext>
            </a:extLst>
          </p:cNvPr>
          <p:cNvSpPr txBox="1"/>
          <p:nvPr/>
        </p:nvSpPr>
        <p:spPr>
          <a:xfrm>
            <a:off x="5029200" y="636558"/>
            <a:ext cx="2667000" cy="400110"/>
          </a:xfrm>
          <a:prstGeom prst="rect">
            <a:avLst/>
          </a:prstGeom>
          <a:noFill/>
        </p:spPr>
        <p:txBody>
          <a:bodyPr wrap="square" rtlCol="0">
            <a:spAutoFit/>
          </a:bodyPr>
          <a:lstStyle/>
          <a:p>
            <a:r>
              <a:rPr lang="en-IN" sz="2000" dirty="0"/>
              <a:t>Class Diagram:</a:t>
            </a:r>
          </a:p>
        </p:txBody>
      </p:sp>
      <p:pic>
        <p:nvPicPr>
          <p:cNvPr id="2050" name="Picture 2">
            <a:extLst>
              <a:ext uri="{FF2B5EF4-FFF2-40B4-BE49-F238E27FC236}">
                <a16:creationId xmlns:a16="http://schemas.microsoft.com/office/drawing/2014/main" xmlns="" id="{15C193CD-B7CF-46CC-BEAD-5D8F1448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358" y="1143000"/>
            <a:ext cx="7319283" cy="531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50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371E63-77B4-45FB-8147-EE2CA385AAE5}"/>
              </a:ext>
            </a:extLst>
          </p:cNvPr>
          <p:cNvSpPr>
            <a:spLocks noGrp="1"/>
          </p:cNvSpPr>
          <p:nvPr>
            <p:ph type="title"/>
          </p:nvPr>
        </p:nvSpPr>
        <p:spPr/>
        <p:txBody>
          <a:bodyPr/>
          <a:lstStyle/>
          <a:p>
            <a:r>
              <a:rPr lang="en-IN" dirty="0"/>
              <a:t>Design:</a:t>
            </a:r>
          </a:p>
        </p:txBody>
      </p:sp>
      <p:sp>
        <p:nvSpPr>
          <p:cNvPr id="10" name="TextBox 9">
            <a:extLst>
              <a:ext uri="{FF2B5EF4-FFF2-40B4-BE49-F238E27FC236}">
                <a16:creationId xmlns:a16="http://schemas.microsoft.com/office/drawing/2014/main" xmlns="" id="{1D32342E-50C2-45C0-B70B-D9BC5847B5A6}"/>
              </a:ext>
            </a:extLst>
          </p:cNvPr>
          <p:cNvSpPr txBox="1"/>
          <p:nvPr/>
        </p:nvSpPr>
        <p:spPr>
          <a:xfrm>
            <a:off x="4495800" y="636558"/>
            <a:ext cx="4267200" cy="400110"/>
          </a:xfrm>
          <a:prstGeom prst="rect">
            <a:avLst/>
          </a:prstGeom>
          <a:noFill/>
        </p:spPr>
        <p:txBody>
          <a:bodyPr wrap="square" rtlCol="0">
            <a:spAutoFit/>
          </a:bodyPr>
          <a:lstStyle/>
          <a:p>
            <a:r>
              <a:rPr lang="en-IN" sz="2000" dirty="0"/>
              <a:t>User Generalization Diagram:</a:t>
            </a:r>
          </a:p>
        </p:txBody>
      </p:sp>
      <p:pic>
        <p:nvPicPr>
          <p:cNvPr id="3074" name="Picture 2">
            <a:extLst>
              <a:ext uri="{FF2B5EF4-FFF2-40B4-BE49-F238E27FC236}">
                <a16:creationId xmlns:a16="http://schemas.microsoft.com/office/drawing/2014/main" xmlns="" id="{8A59B525-508B-4C29-A0EE-FD0D5E86E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817" y="1382742"/>
            <a:ext cx="7400365"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77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8"/>
          <p:cNvSpPr/>
          <p:nvPr/>
        </p:nvSpPr>
        <p:spPr>
          <a:xfrm>
            <a:off x="7301349" y="24994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a:t>
            </a:r>
            <a:endParaRPr/>
          </a:p>
        </p:txBody>
      </p:sp>
      <p:sp>
        <p:nvSpPr>
          <p:cNvPr id="795" name="Google Shape;795;p68"/>
          <p:cNvSpPr/>
          <p:nvPr/>
        </p:nvSpPr>
        <p:spPr>
          <a:xfrm>
            <a:off x="2893848" y="2447928"/>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Admin</a:t>
            </a:r>
            <a:endParaRPr/>
          </a:p>
        </p:txBody>
      </p:sp>
      <p:sp>
        <p:nvSpPr>
          <p:cNvPr id="796" name="Google Shape;796;p68"/>
          <p:cNvSpPr txBox="1">
            <a:spLocks noGrp="1"/>
          </p:cNvSpPr>
          <p:nvPr>
            <p:ph type="title"/>
          </p:nvPr>
        </p:nvSpPr>
        <p:spPr>
          <a:xfrm>
            <a:off x="5303188" y="1091954"/>
            <a:ext cx="2154055" cy="411762"/>
          </a:xfrm>
          <a:prstGeom prst="rect">
            <a:avLst/>
          </a:prstGeom>
          <a:noFill/>
          <a:ln>
            <a:noFill/>
          </a:ln>
        </p:spPr>
        <p:txBody>
          <a:bodyPr spcFirstLastPara="1" wrap="square" lIns="0" tIns="0" rIns="0" bIns="45700" anchor="b" anchorCtr="0">
            <a:noAutofit/>
          </a:bodyPr>
          <a:lstStyle/>
          <a:p>
            <a:pPr marL="0" lvl="0" indent="0" algn="l" rtl="0">
              <a:lnSpc>
                <a:spcPct val="83333"/>
              </a:lnSpc>
              <a:spcBef>
                <a:spcPts val="0"/>
              </a:spcBef>
              <a:spcAft>
                <a:spcPts val="0"/>
              </a:spcAft>
              <a:buClr>
                <a:srgbClr val="2C004B"/>
              </a:buClr>
              <a:buSzPts val="3600"/>
              <a:buFont typeface="Verdana"/>
              <a:buNone/>
            </a:pPr>
            <a:r>
              <a:rPr lang="en-US" sz="3600" u="sng"/>
              <a:t>Modules:</a:t>
            </a:r>
            <a:endParaRPr sz="3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6"/>
          <p:cNvSpPr txBox="1">
            <a:spLocks noGrp="1"/>
          </p:cNvSpPr>
          <p:nvPr>
            <p:ph type="body" idx="1"/>
          </p:nvPr>
        </p:nvSpPr>
        <p:spPr>
          <a:xfrm>
            <a:off x="381000" y="1143000"/>
            <a:ext cx="6696124" cy="259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b="1" dirty="0" err="1"/>
              <a:t>BusNama</a:t>
            </a:r>
            <a:r>
              <a:rPr lang="en-US" b="1" dirty="0"/>
              <a:t> </a:t>
            </a:r>
            <a:r>
              <a:rPr lang="en-US" dirty="0"/>
              <a:t>is created to meet the needs of online bus reservation system with the customer being able to :</a:t>
            </a:r>
          </a:p>
          <a:p>
            <a:pPr marL="0" lvl="0" indent="0" algn="l" rtl="0">
              <a:lnSpc>
                <a:spcPct val="100000"/>
              </a:lnSpc>
              <a:spcBef>
                <a:spcPts val="0"/>
              </a:spcBef>
              <a:spcAft>
                <a:spcPts val="0"/>
              </a:spcAft>
              <a:buClr>
                <a:schemeClr val="lt1"/>
              </a:buClr>
              <a:buSzPts val="1600"/>
              <a:buNone/>
            </a:pPr>
            <a:endParaRPr lang="en-US" dirty="0"/>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Book</a:t>
            </a:r>
            <a:r>
              <a:rPr lang="en-US" dirty="0">
                <a:solidFill>
                  <a:srgbClr val="002060"/>
                </a:solidFill>
              </a:rPr>
              <a:t/>
            </a:r>
            <a:br>
              <a:rPr lang="en-US" dirty="0">
                <a:solidFill>
                  <a:srgbClr val="002060"/>
                </a:solidFill>
              </a:rPr>
            </a:br>
            <a:r>
              <a:rPr lang="en-US" dirty="0">
                <a:solidFill>
                  <a:srgbClr val="002060"/>
                </a:solidFill>
              </a:rPr>
              <a:t>From the existing list of buses which still have available seats</a:t>
            </a:r>
            <a:endParaRPr lang="en-US" b="1" dirty="0">
              <a:solidFill>
                <a:srgbClr val="002060"/>
              </a:solidFill>
            </a:endParaRPr>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View</a:t>
            </a:r>
            <a:r>
              <a:rPr lang="en-US" dirty="0">
                <a:solidFill>
                  <a:srgbClr val="002060"/>
                </a:solidFill>
              </a:rPr>
              <a:t/>
            </a:r>
            <a:br>
              <a:rPr lang="en-US" dirty="0">
                <a:solidFill>
                  <a:srgbClr val="002060"/>
                </a:solidFill>
              </a:rPr>
            </a:br>
            <a:r>
              <a:rPr lang="en-US" dirty="0">
                <a:solidFill>
                  <a:srgbClr val="002060"/>
                </a:solidFill>
              </a:rPr>
              <a:t>From the existing tickets he/she has booked</a:t>
            </a:r>
            <a:endParaRPr lang="en-US" b="1" dirty="0">
              <a:solidFill>
                <a:srgbClr val="002060"/>
              </a:solidFill>
            </a:endParaRPr>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Cancel</a:t>
            </a:r>
            <a:r>
              <a:rPr lang="en-US" dirty="0">
                <a:solidFill>
                  <a:srgbClr val="002060"/>
                </a:solidFill>
              </a:rPr>
              <a:t/>
            </a:r>
            <a:br>
              <a:rPr lang="en-US" dirty="0">
                <a:solidFill>
                  <a:srgbClr val="002060"/>
                </a:solidFill>
              </a:rPr>
            </a:br>
            <a:r>
              <a:rPr lang="en-US" dirty="0">
                <a:solidFill>
                  <a:srgbClr val="002060"/>
                </a:solidFill>
              </a:rPr>
              <a:t>Any particular ticket that has been booked</a:t>
            </a:r>
            <a:endParaRPr b="1" dirty="0">
              <a:solidFill>
                <a:srgbClr val="002060"/>
              </a:solidFill>
            </a:endParaRPr>
          </a:p>
        </p:txBody>
      </p:sp>
      <p:sp>
        <p:nvSpPr>
          <p:cNvPr id="701" name="Google Shape;701;p56"/>
          <p:cNvSpPr txBox="1">
            <a:spLocks noGrp="1"/>
          </p:cNvSpPr>
          <p:nvPr>
            <p:ph type="title"/>
          </p:nvPr>
        </p:nvSpPr>
        <p:spPr>
          <a:xfrm>
            <a:off x="381000" y="228600"/>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b="1" dirty="0"/>
              <a:t>Problem Statement:</a:t>
            </a:r>
            <a:endParaRPr dirty="0"/>
          </a:p>
        </p:txBody>
      </p:sp>
      <p:sp>
        <p:nvSpPr>
          <p:cNvPr id="4" name="Google Shape;700;p56"/>
          <p:cNvSpPr txBox="1">
            <a:spLocks/>
          </p:cNvSpPr>
          <p:nvPr/>
        </p:nvSpPr>
        <p:spPr>
          <a:xfrm>
            <a:off x="381000" y="3886200"/>
            <a:ext cx="6696124" cy="33753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5000"/>
              </a:lnSpc>
              <a:spcBef>
                <a:spcPts val="0"/>
              </a:spcBef>
              <a:spcAft>
                <a:spcPts val="0"/>
              </a:spcAft>
              <a:buClr>
                <a:schemeClr val="lt1"/>
              </a:buClr>
              <a:buSzPts val="1600"/>
              <a:buFont typeface="Arial"/>
              <a:buNone/>
              <a:defRPr sz="1600" b="0" i="0" u="none" strike="noStrike" cap="none">
                <a:solidFill>
                  <a:schemeClr val="lt1"/>
                </a:solidFill>
                <a:latin typeface="Verdana"/>
                <a:ea typeface="Verdana"/>
                <a:cs typeface="Verdana"/>
                <a:sym typeface="Verdana"/>
              </a:defRPr>
            </a:lvl1pPr>
            <a:lvl2pPr marL="914400" marR="0" lvl="1" indent="-304800" algn="l" rtl="0">
              <a:lnSpc>
                <a:spcPct val="100000"/>
              </a:lnSpc>
              <a:spcBef>
                <a:spcPts val="1800"/>
              </a:spcBef>
              <a:spcAft>
                <a:spcPts val="0"/>
              </a:spcAft>
              <a:buClr>
                <a:schemeClr val="accent1"/>
              </a:buClr>
              <a:buSzPts val="1200"/>
              <a:buFont typeface="Noto Sans Symbols"/>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pPr marL="0" indent="0">
              <a:lnSpc>
                <a:spcPct val="100000"/>
              </a:lnSpc>
            </a:pPr>
            <a:r>
              <a:rPr lang="en-US" b="1" dirty="0"/>
              <a:t>Admin </a:t>
            </a:r>
            <a:r>
              <a:rPr lang="en-US" dirty="0"/>
              <a:t>will be able to :</a:t>
            </a:r>
          </a:p>
          <a:p>
            <a:pPr marL="0" indent="0">
              <a:lnSpc>
                <a:spcPct val="100000"/>
              </a:lnSpc>
            </a:pPr>
            <a:endParaRPr lang="en-US" b="1" dirty="0"/>
          </a:p>
          <a:p>
            <a:pPr marL="285750" indent="-285750">
              <a:lnSpc>
                <a:spcPct val="100000"/>
              </a:lnSpc>
              <a:buFont typeface="Arial" pitchFamily="34" charset="0"/>
              <a:buChar char="•"/>
            </a:pPr>
            <a:r>
              <a:rPr lang="en-US" b="1" dirty="0">
                <a:solidFill>
                  <a:srgbClr val="002060"/>
                </a:solidFill>
              </a:rPr>
              <a:t>Add</a:t>
            </a:r>
          </a:p>
          <a:p>
            <a:pPr marL="0" indent="0">
              <a:lnSpc>
                <a:spcPct val="100000"/>
              </a:lnSpc>
            </a:pPr>
            <a:r>
              <a:rPr lang="en-US" dirty="0">
                <a:solidFill>
                  <a:srgbClr val="002060"/>
                </a:solidFill>
              </a:rPr>
              <a:t>A bus into the database, which can be used for booking</a:t>
            </a:r>
          </a:p>
          <a:p>
            <a:pPr marL="285750" indent="-285750">
              <a:lnSpc>
                <a:spcPct val="100000"/>
              </a:lnSpc>
              <a:buFont typeface="Arial" pitchFamily="34" charset="0"/>
              <a:buChar char="•"/>
            </a:pPr>
            <a:r>
              <a:rPr lang="en-US" b="1" dirty="0">
                <a:solidFill>
                  <a:srgbClr val="002060"/>
                </a:solidFill>
              </a:rPr>
              <a:t>View</a:t>
            </a:r>
          </a:p>
          <a:p>
            <a:pPr marL="0" indent="0">
              <a:lnSpc>
                <a:spcPct val="100000"/>
              </a:lnSpc>
            </a:pPr>
            <a:r>
              <a:rPr lang="en-US" dirty="0">
                <a:solidFill>
                  <a:srgbClr val="002060"/>
                </a:solidFill>
              </a:rPr>
              <a:t>The list of buses in the database</a:t>
            </a:r>
          </a:p>
          <a:p>
            <a:pPr marL="285750" indent="-285750">
              <a:lnSpc>
                <a:spcPct val="100000"/>
              </a:lnSpc>
              <a:buFont typeface="Arial" pitchFamily="34" charset="0"/>
              <a:buChar char="•"/>
            </a:pPr>
            <a:r>
              <a:rPr lang="en-US" b="1" dirty="0" smtClean="0">
                <a:solidFill>
                  <a:srgbClr val="002060"/>
                </a:solidFill>
              </a:rPr>
              <a:t>Show</a:t>
            </a:r>
            <a:endParaRPr lang="en-US" b="1" dirty="0">
              <a:solidFill>
                <a:srgbClr val="002060"/>
              </a:solidFill>
            </a:endParaRPr>
          </a:p>
          <a:p>
            <a:pPr marL="0" indent="0">
              <a:lnSpc>
                <a:spcPct val="100000"/>
              </a:lnSpc>
            </a:pPr>
            <a:r>
              <a:rPr lang="en-US" dirty="0">
                <a:solidFill>
                  <a:srgbClr val="002060"/>
                </a:solidFill>
              </a:rPr>
              <a:t>Any of the existing </a:t>
            </a:r>
            <a:r>
              <a:rPr lang="en-US" dirty="0" smtClean="0">
                <a:solidFill>
                  <a:srgbClr val="002060"/>
                </a:solidFill>
              </a:rPr>
              <a:t>user data</a:t>
            </a:r>
            <a:endParaRPr lang="en-US" dirty="0">
              <a:solidFill>
                <a:srgbClr val="00206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9"/>
          <p:cNvSpPr/>
          <p:nvPr/>
        </p:nvSpPr>
        <p:spPr>
          <a:xfrm>
            <a:off x="1499143" y="2415984"/>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Buses</a:t>
            </a:r>
            <a:endParaRPr/>
          </a:p>
        </p:txBody>
      </p:sp>
      <p:sp>
        <p:nvSpPr>
          <p:cNvPr id="802" name="Google Shape;802;p69"/>
          <p:cNvSpPr/>
          <p:nvPr/>
        </p:nvSpPr>
        <p:spPr>
          <a:xfrm>
            <a:off x="407987" y="1025913"/>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Add Bus</a:t>
            </a:r>
            <a:endParaRPr/>
          </a:p>
        </p:txBody>
      </p:sp>
      <p:sp>
        <p:nvSpPr>
          <p:cNvPr id="804" name="Google Shape;804;p69"/>
          <p:cNvSpPr/>
          <p:nvPr/>
        </p:nvSpPr>
        <p:spPr>
          <a:xfrm>
            <a:off x="2729887" y="3630168"/>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Delete Bus</a:t>
            </a:r>
            <a:endParaRPr/>
          </a:p>
        </p:txBody>
      </p:sp>
      <p:sp>
        <p:nvSpPr>
          <p:cNvPr id="806" name="Google Shape;806;p69"/>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Admin Module:</a:t>
            </a:r>
            <a:br>
              <a:rPr lang="en-US" sz="2800" u="sng"/>
            </a:br>
            <a:endParaRPr/>
          </a:p>
        </p:txBody>
      </p:sp>
      <p:sp>
        <p:nvSpPr>
          <p:cNvPr id="7" name="Google Shape;804;p69">
            <a:extLst>
              <a:ext uri="{FF2B5EF4-FFF2-40B4-BE49-F238E27FC236}">
                <a16:creationId xmlns:a16="http://schemas.microsoft.com/office/drawing/2014/main" xmlns="" id="{47B0F2AA-6EB6-440A-A084-CB5213D4EB86}"/>
              </a:ext>
            </a:extLst>
          </p:cNvPr>
          <p:cNvSpPr/>
          <p:nvPr/>
        </p:nvSpPr>
        <p:spPr>
          <a:xfrm>
            <a:off x="3969217" y="4949474"/>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Verdana"/>
                <a:ea typeface="Verdana"/>
                <a:cs typeface="Verdana"/>
                <a:sym typeface="Verdana"/>
              </a:rPr>
              <a:t>Show Users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0"/>
          <p:cNvSpPr/>
          <p:nvPr/>
        </p:nvSpPr>
        <p:spPr>
          <a:xfrm>
            <a:off x="1255581" y="4510800"/>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Booking Details</a:t>
            </a:r>
            <a:endParaRPr/>
          </a:p>
        </p:txBody>
      </p:sp>
      <p:sp>
        <p:nvSpPr>
          <p:cNvPr id="812" name="Google Shape;812;p70"/>
          <p:cNvSpPr/>
          <p:nvPr/>
        </p:nvSpPr>
        <p:spPr>
          <a:xfrm>
            <a:off x="407988" y="278888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Cancel Booking</a:t>
            </a:r>
            <a:endParaRPr/>
          </a:p>
        </p:txBody>
      </p:sp>
      <p:sp>
        <p:nvSpPr>
          <p:cNvPr id="813" name="Google Shape;813;p70"/>
          <p:cNvSpPr/>
          <p:nvPr/>
        </p:nvSpPr>
        <p:spPr>
          <a:xfrm>
            <a:off x="1324194" y="1220922"/>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Tickets Left</a:t>
            </a:r>
            <a:endParaRPr/>
          </a:p>
        </p:txBody>
      </p:sp>
      <p:sp>
        <p:nvSpPr>
          <p:cNvPr id="814" name="Google Shape;814;p70"/>
          <p:cNvSpPr/>
          <p:nvPr/>
        </p:nvSpPr>
        <p:spPr>
          <a:xfrm>
            <a:off x="2367109" y="286385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Create Booking</a:t>
            </a:r>
            <a:endParaRPr/>
          </a:p>
        </p:txBody>
      </p:sp>
      <p:sp>
        <p:nvSpPr>
          <p:cNvPr id="816" name="Google Shape;816;p70"/>
          <p:cNvSpPr/>
          <p:nvPr/>
        </p:nvSpPr>
        <p:spPr>
          <a:xfrm>
            <a:off x="3478637" y="1218918"/>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Bookings</a:t>
            </a:r>
            <a:endParaRPr/>
          </a:p>
        </p:txBody>
      </p:sp>
      <p:sp>
        <p:nvSpPr>
          <p:cNvPr id="817" name="Google Shape;817;p70"/>
          <p:cNvSpPr/>
          <p:nvPr/>
        </p:nvSpPr>
        <p:spPr>
          <a:xfrm>
            <a:off x="4326230" y="278888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Verdana"/>
                <a:ea typeface="Verdana"/>
                <a:cs typeface="Verdana"/>
                <a:sym typeface="Verdana"/>
              </a:rPr>
              <a:t>Download Booking List</a:t>
            </a:r>
            <a:endParaRPr dirty="0"/>
          </a:p>
        </p:txBody>
      </p:sp>
      <p:sp>
        <p:nvSpPr>
          <p:cNvPr id="818" name="Google Shape;818;p70"/>
          <p:cNvSpPr/>
          <p:nvPr/>
        </p:nvSpPr>
        <p:spPr>
          <a:xfrm>
            <a:off x="3478637" y="4510799"/>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A73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Add Passenger</a:t>
            </a:r>
            <a:endParaRPr/>
          </a:p>
        </p:txBody>
      </p:sp>
      <p:sp>
        <p:nvSpPr>
          <p:cNvPr id="819" name="Google Shape;819;p7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Customer Module:</a:t>
            </a:r>
            <a:br>
              <a:rPr lang="en-US" sz="2800" u="sng"/>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9A054EF-F008-452C-AA73-152E90BE9E87}"/>
              </a:ext>
            </a:extLst>
          </p:cNvPr>
          <p:cNvSpPr>
            <a:spLocks noGrp="1"/>
          </p:cNvSpPr>
          <p:nvPr>
            <p:ph type="body" idx="1"/>
          </p:nvPr>
        </p:nvSpPr>
        <p:spPr/>
        <p:txBody>
          <a:bodyPr/>
          <a:lstStyle/>
          <a:p>
            <a:endParaRPr lang="en-IN"/>
          </a:p>
        </p:txBody>
      </p:sp>
      <p:sp>
        <p:nvSpPr>
          <p:cNvPr id="8" name="Text Placeholder 7">
            <a:extLst>
              <a:ext uri="{FF2B5EF4-FFF2-40B4-BE49-F238E27FC236}">
                <a16:creationId xmlns:a16="http://schemas.microsoft.com/office/drawing/2014/main" xmlns="" id="{E5F5F699-35B5-4971-8580-8A188FC8F1F8}"/>
              </a:ext>
            </a:extLst>
          </p:cNvPr>
          <p:cNvSpPr>
            <a:spLocks noGrp="1"/>
          </p:cNvSpPr>
          <p:nvPr>
            <p:ph type="body" idx="3"/>
          </p:nvPr>
        </p:nvSpPr>
        <p:spPr/>
        <p:txBody>
          <a:bodyPr/>
          <a:lstStyle/>
          <a:p>
            <a:pPr marL="571500" indent="-342900">
              <a:buAutoNum type="arabicPeriod"/>
            </a:pPr>
            <a:r>
              <a:rPr lang="en-IN" sz="2000" dirty="0"/>
              <a:t>Logger</a:t>
            </a:r>
          </a:p>
          <a:p>
            <a:pPr marL="685800" lvl="1" indent="0">
              <a:buNone/>
            </a:pPr>
            <a:r>
              <a:rPr lang="en-US" sz="1600" dirty="0">
                <a:solidFill>
                  <a:schemeClr val="bg2">
                    <a:lumMod val="50000"/>
                  </a:schemeClr>
                </a:solidFill>
              </a:rPr>
              <a:t>used to log application messages</a:t>
            </a:r>
            <a:endParaRPr lang="en-IN" sz="1600" dirty="0">
              <a:solidFill>
                <a:schemeClr val="bg2">
                  <a:lumMod val="50000"/>
                </a:schemeClr>
              </a:solidFill>
            </a:endParaRPr>
          </a:p>
          <a:p>
            <a:pPr marL="571500" indent="-342900">
              <a:buAutoNum type="arabicPeriod"/>
            </a:pPr>
            <a:r>
              <a:rPr lang="en-IN" sz="2000" dirty="0"/>
              <a:t>Audit Trail </a:t>
            </a:r>
          </a:p>
          <a:p>
            <a:pPr marL="685800" lvl="1" indent="0">
              <a:buNone/>
            </a:pPr>
            <a:r>
              <a:rPr lang="en-US" sz="1600" dirty="0">
                <a:solidFill>
                  <a:schemeClr val="bg2">
                    <a:lumMod val="50000"/>
                  </a:schemeClr>
                </a:solidFill>
              </a:rPr>
              <a:t>security-relevant chronological record providing documentary evidence of the sequence of activities</a:t>
            </a:r>
            <a:endParaRPr lang="en-IN" sz="1600" dirty="0">
              <a:solidFill>
                <a:schemeClr val="bg2">
                  <a:lumMod val="50000"/>
                </a:schemeClr>
              </a:solidFill>
            </a:endParaRPr>
          </a:p>
          <a:p>
            <a:pPr marL="571500" indent="-342900">
              <a:buAutoNum type="arabicPeriod"/>
            </a:pPr>
            <a:r>
              <a:rPr lang="en-IN" sz="2000" dirty="0"/>
              <a:t>Download into Excel Worksheet</a:t>
            </a:r>
          </a:p>
          <a:p>
            <a:pPr marL="685800" lvl="1" indent="0">
              <a:buNone/>
            </a:pPr>
            <a:r>
              <a:rPr lang="en-US" sz="1600" dirty="0">
                <a:solidFill>
                  <a:schemeClr val="bg2">
                    <a:lumMod val="50000"/>
                  </a:schemeClr>
                </a:solidFill>
              </a:rPr>
              <a:t>create and maintain Java APIs for manipulating various file formats based upon the Office Open XML</a:t>
            </a:r>
            <a:endParaRPr lang="en-IN" sz="1600" dirty="0">
              <a:solidFill>
                <a:schemeClr val="bg2">
                  <a:lumMod val="50000"/>
                </a:schemeClr>
              </a:solidFill>
            </a:endParaRPr>
          </a:p>
          <a:p>
            <a:pPr marL="571500" indent="-342900">
              <a:buAutoNum type="arabicPeriod"/>
            </a:pPr>
            <a:r>
              <a:rPr lang="en-IN" sz="2000" dirty="0"/>
              <a:t>Custom Error Page</a:t>
            </a:r>
          </a:p>
          <a:p>
            <a:pPr marL="685800" lvl="1" indent="0">
              <a:buNone/>
            </a:pPr>
            <a:r>
              <a:rPr lang="en-IN" sz="1600" dirty="0">
                <a:solidFill>
                  <a:schemeClr val="bg2">
                    <a:lumMod val="50000"/>
                  </a:schemeClr>
                </a:solidFill>
              </a:rPr>
              <a:t>covering for wrongly entered </a:t>
            </a:r>
            <a:r>
              <a:rPr lang="en-IN" sz="1600" dirty="0" err="1">
                <a:solidFill>
                  <a:schemeClr val="bg2">
                    <a:lumMod val="50000"/>
                  </a:schemeClr>
                </a:solidFill>
              </a:rPr>
              <a:t>url</a:t>
            </a:r>
            <a:r>
              <a:rPr lang="en-IN" sz="1600" dirty="0">
                <a:solidFill>
                  <a:schemeClr val="bg2">
                    <a:lumMod val="50000"/>
                  </a:schemeClr>
                </a:solidFill>
              </a:rPr>
              <a:t> in Browser</a:t>
            </a:r>
          </a:p>
        </p:txBody>
      </p:sp>
      <p:sp>
        <p:nvSpPr>
          <p:cNvPr id="5" name="Title 4">
            <a:extLst>
              <a:ext uri="{FF2B5EF4-FFF2-40B4-BE49-F238E27FC236}">
                <a16:creationId xmlns:a16="http://schemas.microsoft.com/office/drawing/2014/main" xmlns="" id="{A840D2A8-6650-4682-A75B-1D61D1546167}"/>
              </a:ext>
            </a:extLst>
          </p:cNvPr>
          <p:cNvSpPr>
            <a:spLocks noGrp="1"/>
          </p:cNvSpPr>
          <p:nvPr>
            <p:ph type="title"/>
          </p:nvPr>
        </p:nvSpPr>
        <p:spPr>
          <a:xfrm>
            <a:off x="407988" y="333152"/>
            <a:ext cx="10944596" cy="863600"/>
          </a:xfrm>
        </p:spPr>
        <p:txBody>
          <a:bodyPr/>
          <a:lstStyle/>
          <a:p>
            <a:r>
              <a:rPr lang="en-IN" dirty="0"/>
              <a:t>Additional Functionalities Covered:</a:t>
            </a:r>
          </a:p>
        </p:txBody>
      </p:sp>
    </p:spTree>
    <p:extLst>
      <p:ext uri="{BB962C8B-B14F-4D97-AF65-F5344CB8AC3E}">
        <p14:creationId xmlns:p14="http://schemas.microsoft.com/office/powerpoint/2010/main" val="139220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1"/>
          <p:cNvSpPr txBox="1">
            <a:spLocks noGrp="1"/>
          </p:cNvSpPr>
          <p:nvPr>
            <p:ph type="title"/>
          </p:nvPr>
        </p:nvSpPr>
        <p:spPr>
          <a:xfrm>
            <a:off x="407988" y="0"/>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800"/>
              <a:buFont typeface="Verdana"/>
              <a:buNone/>
            </a:pPr>
            <a:r>
              <a:rPr lang="en-US" sz="2800" u="sng"/>
              <a:t>Meet the team:</a:t>
            </a:r>
            <a:endParaRPr/>
          </a:p>
        </p:txBody>
      </p:sp>
      <p:sp>
        <p:nvSpPr>
          <p:cNvPr id="825" name="Google Shape;825;p71"/>
          <p:cNvSpPr txBox="1"/>
          <p:nvPr/>
        </p:nvSpPr>
        <p:spPr>
          <a:xfrm>
            <a:off x="490524" y="1094250"/>
            <a:ext cx="5986475" cy="4468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solidFill>
                  <a:schemeClr val="tx1"/>
                </a:solidFill>
                <a:latin typeface="Verdana"/>
                <a:ea typeface="Verdana"/>
                <a:cs typeface="Verdana"/>
                <a:sym typeface="Verdana"/>
              </a:rPr>
              <a:t>Tejaswini</a:t>
            </a:r>
            <a:r>
              <a:rPr lang="en-US" sz="1600" dirty="0">
                <a:solidFill>
                  <a:schemeClr val="tx1"/>
                </a:solidFill>
                <a:latin typeface="Verdana"/>
                <a:ea typeface="Verdana"/>
                <a:cs typeface="Verdana"/>
                <a:sym typeface="Verdana"/>
              </a:rPr>
              <a:t>-</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Customer story lead.(UI, Validation, Controller, Service, </a:t>
            </a:r>
            <a:r>
              <a:rPr lang="en-US" sz="1600" dirty="0" smtClean="0">
                <a:solidFill>
                  <a:schemeClr val="tx1"/>
                </a:solidFill>
                <a:latin typeface="Verdana"/>
                <a:ea typeface="Verdana"/>
                <a:cs typeface="Verdana"/>
                <a:sym typeface="Verdana"/>
              </a:rPr>
              <a:t>Backend</a:t>
            </a:r>
            <a:r>
              <a:rPr lang="en-US" sz="1600" dirty="0">
                <a:solidFill>
                  <a:schemeClr val="tx1"/>
                </a:solidFill>
                <a:latin typeface="Verdana"/>
                <a:ea typeface="Verdana"/>
                <a:cs typeface="Verdana"/>
                <a:sym typeface="Verdana"/>
              </a:rPr>
              <a:t>)</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Has implemented Spring Security in the project. Created the Class Diagram.</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endParaRPr sz="1600" dirty="0">
              <a:solidFill>
                <a:schemeClr val="tx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600" dirty="0" err="1">
                <a:solidFill>
                  <a:schemeClr val="tx1"/>
                </a:solidFill>
                <a:latin typeface="Verdana"/>
                <a:ea typeface="Verdana"/>
                <a:cs typeface="Verdana"/>
                <a:sym typeface="Verdana"/>
              </a:rPr>
              <a:t>Aditya</a:t>
            </a:r>
            <a:r>
              <a:rPr lang="en-US" sz="1600" dirty="0">
                <a:solidFill>
                  <a:schemeClr val="tx1"/>
                </a:solidFill>
                <a:latin typeface="Verdana"/>
                <a:ea typeface="Verdana"/>
                <a:cs typeface="Verdana"/>
                <a:sym typeface="Verdana"/>
              </a:rPr>
              <a:t>- </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Admin story lead.(UI, Validation, Controller, Service, </a:t>
            </a:r>
            <a:r>
              <a:rPr lang="en-US" sz="1600" dirty="0" smtClean="0">
                <a:solidFill>
                  <a:schemeClr val="tx1"/>
                </a:solidFill>
                <a:latin typeface="Verdana"/>
                <a:ea typeface="Verdana"/>
                <a:cs typeface="Verdana"/>
                <a:sym typeface="Verdana"/>
              </a:rPr>
              <a:t>Backend)</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Has implemented Logger, Audit Trail, Exception handling and JWT. Worked on the Presentation &amp; Use Case Diagram, Excel Download.</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err="1">
                <a:solidFill>
                  <a:schemeClr val="tx1"/>
                </a:solidFill>
                <a:latin typeface="Verdana"/>
                <a:ea typeface="Verdana"/>
                <a:cs typeface="Verdana"/>
                <a:sym typeface="Verdana"/>
              </a:rPr>
              <a:t>Mayank</a:t>
            </a:r>
            <a:r>
              <a:rPr lang="en-US" sz="1600" dirty="0">
                <a:solidFill>
                  <a:schemeClr val="tx1"/>
                </a:solidFill>
                <a:latin typeface="Verdana"/>
                <a:ea typeface="Verdana"/>
                <a:cs typeface="Verdana"/>
                <a:sym typeface="Verdana"/>
              </a:rPr>
              <a:t>-</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User story lead.(UI, Validation, Controller, Service</a:t>
            </a:r>
            <a:r>
              <a:rPr lang="en-US" sz="1600">
                <a:solidFill>
                  <a:schemeClr val="tx1"/>
                </a:solidFill>
                <a:latin typeface="Verdana"/>
                <a:ea typeface="Verdana"/>
                <a:cs typeface="Verdana"/>
                <a:sym typeface="Verdana"/>
              </a:rPr>
              <a:t>, </a:t>
            </a:r>
            <a:r>
              <a:rPr lang="en-US" sz="1600" smtClean="0">
                <a:solidFill>
                  <a:schemeClr val="tx1"/>
                </a:solidFill>
                <a:latin typeface="Verdana"/>
                <a:ea typeface="Verdana"/>
                <a:cs typeface="Verdana"/>
                <a:sym typeface="Verdana"/>
              </a:rPr>
              <a:t>Backend) &amp; Testing</a:t>
            </a:r>
            <a:endParaRPr sz="1600" dirty="0">
              <a:solidFill>
                <a:schemeClr val="tx1"/>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72"/>
          <p:cNvGrpSpPr/>
          <p:nvPr/>
        </p:nvGrpSpPr>
        <p:grpSpPr>
          <a:xfrm>
            <a:off x="5808663" y="1700808"/>
            <a:ext cx="6532888" cy="4666348"/>
            <a:chOff x="883543" y="689078"/>
            <a:chExt cx="6261693" cy="4472637"/>
          </a:xfrm>
        </p:grpSpPr>
        <p:pic>
          <p:nvPicPr>
            <p:cNvPr id="831" name="Google Shape;831;p72"/>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832" name="Google Shape;832;p72"/>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99">
                <a:solidFill>
                  <a:srgbClr val="FFFFFF"/>
                </a:solidFill>
                <a:latin typeface="Quattrocento Sans"/>
                <a:ea typeface="Quattrocento Sans"/>
                <a:cs typeface="Quattrocento Sans"/>
                <a:sym typeface="Quattrocento Sans"/>
              </a:endParaRPr>
            </a:p>
          </p:txBody>
        </p:sp>
      </p:grpSp>
      <p:pic>
        <p:nvPicPr>
          <p:cNvPr id="833" name="Google Shape;833;p72"/>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834" name="Google Shape;834;p72"/>
          <p:cNvSpPr txBox="1">
            <a:spLocks noGrp="1"/>
          </p:cNvSpPr>
          <p:nvPr>
            <p:ph type="title"/>
          </p:nvPr>
        </p:nvSpPr>
        <p:spPr>
          <a:xfrm>
            <a:off x="294788" y="4783138"/>
            <a:ext cx="9864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 if any.</a:t>
            </a:r>
            <a:endParaRPr/>
          </a:p>
        </p:txBody>
      </p:sp>
      <p:pic>
        <p:nvPicPr>
          <p:cNvPr id="835" name="Google Shape;835;p72"/>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sp>
        <p:nvSpPr>
          <p:cNvPr id="836" name="Google Shape;836;p72"/>
          <p:cNvSpPr txBox="1"/>
          <p:nvPr/>
        </p:nvSpPr>
        <p:spPr>
          <a:xfrm>
            <a:off x="216975" y="1700800"/>
            <a:ext cx="5971200" cy="24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Verdana"/>
                <a:ea typeface="Verdana"/>
                <a:cs typeface="Verdana"/>
                <a:sym typeface="Verdana"/>
              </a:rPr>
              <a:t>Yet to implement JWT in Spring Boot RESTful, Angular and AWS.</a:t>
            </a:r>
            <a:endParaRPr sz="2400">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73"/>
          <p:cNvSpPr txBox="1"/>
          <p:nvPr/>
        </p:nvSpPr>
        <p:spPr>
          <a:xfrm>
            <a:off x="4564268" y="834581"/>
            <a:ext cx="4049379" cy="14239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4400"/>
              <a:buFont typeface="Verdana"/>
              <a:buNone/>
            </a:pPr>
            <a:r>
              <a:rPr lang="en-US" sz="4400">
                <a:solidFill>
                  <a:schemeClr val="dk2"/>
                </a:solidFill>
                <a:latin typeface="Verdana"/>
                <a:ea typeface="Verdana"/>
                <a:cs typeface="Verdana"/>
                <a:sym typeface="Verdana"/>
              </a:rPr>
              <a:t>Thank You</a:t>
            </a:r>
            <a:endParaRPr sz="4400">
              <a:solidFill>
                <a:schemeClr val="dk2"/>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7" name="Google Shape;707;p57"/>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Tech Used:</a:t>
            </a:r>
            <a:endParaRPr/>
          </a:p>
        </p:txBody>
      </p:sp>
      <p:sp>
        <p:nvSpPr>
          <p:cNvPr id="708" name="Google Shape;708;p57"/>
          <p:cNvSpPr txBox="1"/>
          <p:nvPr/>
        </p:nvSpPr>
        <p:spPr>
          <a:xfrm>
            <a:off x="-76200" y="1371600"/>
            <a:ext cx="6332952" cy="175432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Java 8 (base programming language)</a:t>
            </a:r>
            <a:endParaRPr sz="1800" b="1" dirty="0">
              <a:solidFill>
                <a:schemeClr val="dk1"/>
              </a:solidFill>
              <a:latin typeface="Arial" pitchFamily="34" charset="0"/>
              <a:ea typeface="Verdana"/>
              <a:cs typeface="Arial" pitchFamily="34" charset="0"/>
              <a:sym typeface="Verdana"/>
            </a:endParaRPr>
          </a:p>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Hibernate (JPA implementation)</a:t>
            </a:r>
            <a:endParaRPr dirty="0">
              <a:latin typeface="Arial" pitchFamily="34" charset="0"/>
              <a:cs typeface="Arial" pitchFamily="34" charset="0"/>
            </a:endParaRPr>
          </a:p>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Spring framework (for creating </a:t>
            </a:r>
            <a:r>
              <a:rPr lang="en-US" sz="1800" dirty="0" err="1">
                <a:solidFill>
                  <a:schemeClr val="dk1"/>
                </a:solidFill>
                <a:latin typeface="Arial" pitchFamily="34" charset="0"/>
                <a:ea typeface="Verdana"/>
                <a:cs typeface="Arial" pitchFamily="34" charset="0"/>
                <a:sym typeface="Verdana"/>
              </a:rPr>
              <a:t>webservices</a:t>
            </a:r>
            <a:r>
              <a:rPr lang="en-US" sz="1800" dirty="0">
                <a:solidFill>
                  <a:schemeClr val="dk1"/>
                </a:solidFill>
                <a:latin typeface="Arial" pitchFamily="34" charset="0"/>
                <a:ea typeface="Verdana"/>
                <a:cs typeface="Arial" pitchFamily="34" charset="0"/>
                <a:sym typeface="Verdana"/>
              </a:rPr>
              <a:t>)</a:t>
            </a:r>
            <a:endParaRPr lang="en-US" dirty="0">
              <a:latin typeface="Arial" pitchFamily="34" charset="0"/>
              <a:ea typeface="Verdana"/>
              <a:cs typeface="Arial" pitchFamily="34" charset="0"/>
            </a:endParaRP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Boot</a:t>
            </a: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Data</a:t>
            </a: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Security &amp; JWT</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MySQL (database storage)</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Tomcat 8.5 (hosting server for MVC)</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GIT (</a:t>
            </a:r>
            <a:r>
              <a:rPr lang="en-US" sz="1800" dirty="0" err="1">
                <a:solidFill>
                  <a:schemeClr val="dk1"/>
                </a:solidFill>
                <a:latin typeface="Arial" pitchFamily="34" charset="0"/>
                <a:ea typeface="Verdana"/>
                <a:cs typeface="Arial" pitchFamily="34" charset="0"/>
                <a:sym typeface="Verdana"/>
              </a:rPr>
              <a:t>DevOps</a:t>
            </a:r>
            <a:r>
              <a:rPr lang="en-US" sz="1800" dirty="0">
                <a:solidFill>
                  <a:schemeClr val="dk1"/>
                </a:solidFill>
                <a:latin typeface="Arial" pitchFamily="34" charset="0"/>
                <a:ea typeface="Verdana"/>
                <a:cs typeface="Arial" pitchFamily="34" charset="0"/>
                <a:sym typeface="Verdana"/>
              </a:rPr>
              <a:t> VCS tool)</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Maven (</a:t>
            </a:r>
            <a:r>
              <a:rPr lang="en-US" sz="1800" dirty="0" err="1">
                <a:solidFill>
                  <a:schemeClr val="dk1"/>
                </a:solidFill>
                <a:latin typeface="Arial" pitchFamily="34" charset="0"/>
                <a:ea typeface="Verdana"/>
                <a:cs typeface="Arial" pitchFamily="34" charset="0"/>
                <a:sym typeface="Verdana"/>
              </a:rPr>
              <a:t>DevOps</a:t>
            </a:r>
            <a:r>
              <a:rPr lang="en-US" sz="1800" dirty="0">
                <a:solidFill>
                  <a:schemeClr val="dk1"/>
                </a:solidFill>
                <a:latin typeface="Arial" pitchFamily="34" charset="0"/>
                <a:ea typeface="Verdana"/>
                <a:cs typeface="Arial" pitchFamily="34" charset="0"/>
                <a:sym typeface="Verdana"/>
              </a:rPr>
              <a:t> tool- Build &amp; manage project)</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Postman (for running </a:t>
            </a:r>
            <a:r>
              <a:rPr lang="en-US" sz="1800" dirty="0" err="1">
                <a:solidFill>
                  <a:schemeClr val="dk1"/>
                </a:solidFill>
                <a:latin typeface="Arial" pitchFamily="34" charset="0"/>
                <a:ea typeface="Verdana"/>
                <a:cs typeface="Arial" pitchFamily="34" charset="0"/>
                <a:sym typeface="Verdana"/>
              </a:rPr>
              <a:t>RESTful</a:t>
            </a:r>
            <a:r>
              <a:rPr lang="en-US" sz="1800" dirty="0">
                <a:solidFill>
                  <a:schemeClr val="dk1"/>
                </a:solidFill>
                <a:latin typeface="Arial" pitchFamily="34" charset="0"/>
                <a:ea typeface="Verdana"/>
                <a:cs typeface="Arial" pitchFamily="34" charset="0"/>
                <a:sym typeface="Verdana"/>
              </a:rPr>
              <a:t> service)</a:t>
            </a:r>
            <a:endParaRPr lang="en-US" dirty="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Java 8:</a:t>
            </a:r>
            <a:endParaRPr/>
          </a:p>
        </p:txBody>
      </p:sp>
      <p:sp>
        <p:nvSpPr>
          <p:cNvPr id="714" name="Google Shape;714;p58"/>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OOP advantage</a:t>
            </a:r>
          </a:p>
          <a:p>
            <a:pPr marL="285750" lvl="0" indent="-285750">
              <a:lnSpc>
                <a:spcPct val="78571"/>
              </a:lnSpc>
              <a:buSzPts val="2800"/>
              <a:buFont typeface="Arial" panose="020B0604020202020204" pitchFamily="34" charset="0"/>
              <a:buChar char="•"/>
            </a:pPr>
            <a:r>
              <a:rPr lang="en-IN" dirty="0"/>
              <a:t>Polymorphism</a:t>
            </a:r>
          </a:p>
          <a:p>
            <a:pPr marL="285750" lvl="0" indent="-285750">
              <a:lnSpc>
                <a:spcPct val="78571"/>
              </a:lnSpc>
              <a:buSzPts val="2800"/>
              <a:buFont typeface="Arial" panose="020B0604020202020204" pitchFamily="34" charset="0"/>
              <a:buChar char="•"/>
            </a:pPr>
            <a:r>
              <a:rPr lang="en-IN" dirty="0"/>
              <a:t>Inheritance</a:t>
            </a:r>
          </a:p>
          <a:p>
            <a:pPr marL="285750" lvl="0" indent="-285750">
              <a:lnSpc>
                <a:spcPct val="78571"/>
              </a:lnSpc>
              <a:buSzPts val="2800"/>
              <a:buFont typeface="Arial" panose="020B0604020202020204" pitchFamily="34" charset="0"/>
              <a:buChar char="•"/>
            </a:pPr>
            <a:r>
              <a:rPr lang="en-IN" dirty="0"/>
              <a:t>Encapsulation</a:t>
            </a:r>
          </a:p>
          <a:p>
            <a:pPr marL="285750" lvl="0" indent="-285750">
              <a:lnSpc>
                <a:spcPct val="78571"/>
              </a:lnSpc>
              <a:buSzPts val="2800"/>
              <a:buFont typeface="Arial" panose="020B0604020202020204" pitchFamily="34" charset="0"/>
              <a:buChar char="•"/>
            </a:pPr>
            <a:r>
              <a:rPr lang="en-IN" dirty="0"/>
              <a:t>Abstraction</a:t>
            </a:r>
            <a:endParaRPr dirty="0"/>
          </a:p>
        </p:txBody>
      </p:sp>
      <p:sp>
        <p:nvSpPr>
          <p:cNvPr id="715" name="Google Shape;715;p58"/>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Platform independence</a:t>
            </a:r>
          </a:p>
          <a:p>
            <a:pPr lvl="0" indent="-457200" algn="l" rtl="0">
              <a:lnSpc>
                <a:spcPct val="78571"/>
              </a:lnSpc>
              <a:spcBef>
                <a:spcPts val="0"/>
              </a:spcBef>
              <a:spcAft>
                <a:spcPts val="0"/>
              </a:spcAft>
              <a:buClr>
                <a:schemeClr val="dk1"/>
              </a:buClr>
              <a:buSzPts val="2800"/>
              <a:buFont typeface="Arial" panose="020B0604020202020204" pitchFamily="34" charset="0"/>
              <a:buChar char="•"/>
            </a:pPr>
            <a:r>
              <a:rPr lang="en-US" dirty="0"/>
              <a:t>Write once</a:t>
            </a:r>
          </a:p>
          <a:p>
            <a:pPr lvl="0" indent="-457200" algn="l" rtl="0">
              <a:lnSpc>
                <a:spcPct val="78571"/>
              </a:lnSpc>
              <a:spcBef>
                <a:spcPts val="0"/>
              </a:spcBef>
              <a:spcAft>
                <a:spcPts val="0"/>
              </a:spcAft>
              <a:buClr>
                <a:schemeClr val="dk1"/>
              </a:buClr>
              <a:buSzPts val="2800"/>
              <a:buFont typeface="Arial" panose="020B0604020202020204" pitchFamily="34" charset="0"/>
              <a:buChar char="•"/>
            </a:pPr>
            <a:r>
              <a:rPr lang="en-US" dirty="0"/>
              <a:t>Run anywhere</a:t>
            </a:r>
          </a:p>
          <a:p>
            <a:pPr marL="0" lvl="0" indent="0" algn="l" rtl="0">
              <a:lnSpc>
                <a:spcPct val="78571"/>
              </a:lnSpc>
              <a:spcBef>
                <a:spcPts val="0"/>
              </a:spcBef>
              <a:spcAft>
                <a:spcPts val="0"/>
              </a:spcAft>
              <a:buClr>
                <a:schemeClr val="dk1"/>
              </a:buClr>
              <a:buSzPts val="2800"/>
              <a:buNone/>
            </a:pPr>
            <a:r>
              <a:rPr lang="en-US" sz="2800" b="1" dirty="0"/>
              <a:t>	</a:t>
            </a:r>
            <a:endParaRPr sz="2800" dirty="0"/>
          </a:p>
        </p:txBody>
      </p:sp>
      <p:sp>
        <p:nvSpPr>
          <p:cNvPr id="716" name="Google Shape;716;p58"/>
          <p:cNvSpPr txBox="1">
            <a:spLocks noGrp="1"/>
          </p:cNvSpPr>
          <p:nvPr>
            <p:ph type="body" idx="4"/>
          </p:nvPr>
        </p:nvSpPr>
        <p:spPr>
          <a:xfrm>
            <a:off x="417591" y="5344564"/>
            <a:ext cx="4754281" cy="1100586"/>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Rich APIs</a:t>
            </a:r>
          </a:p>
          <a:p>
            <a:pPr lvl="0" indent="-457200" algn="l" rtl="0">
              <a:lnSpc>
                <a:spcPct val="78571"/>
              </a:lnSpc>
              <a:spcBef>
                <a:spcPts val="0"/>
              </a:spcBef>
              <a:spcAft>
                <a:spcPts val="0"/>
              </a:spcAft>
              <a:buClr>
                <a:schemeClr val="dk1"/>
              </a:buClr>
              <a:buSzPts val="2800"/>
              <a:buFont typeface="Arial" panose="020B0604020202020204" pitchFamily="34" charset="0"/>
              <a:buChar char="•"/>
            </a:pPr>
            <a:endParaRPr dirty="0"/>
          </a:p>
        </p:txBody>
      </p:sp>
      <p:pic>
        <p:nvPicPr>
          <p:cNvPr id="717" name="Google Shape;717;p58"/>
          <p:cNvPicPr preferRelativeResize="0"/>
          <p:nvPr/>
        </p:nvPicPr>
        <p:blipFill rotWithShape="1">
          <a:blip r:embed="rId3">
            <a:alphaModFix/>
          </a:blip>
          <a:srcRect/>
          <a:stretch/>
        </p:blipFill>
        <p:spPr>
          <a:xfrm>
            <a:off x="7792086" y="1430234"/>
            <a:ext cx="3632506" cy="2013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Hibernate :</a:t>
            </a:r>
            <a:endParaRPr/>
          </a:p>
        </p:txBody>
      </p:sp>
      <p:sp>
        <p:nvSpPr>
          <p:cNvPr id="723" name="Google Shape;723;p5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sz="3200" b="1" dirty="0"/>
              <a:t>For Object Relational</a:t>
            </a:r>
            <a:endParaRPr dirty="0"/>
          </a:p>
          <a:p>
            <a:pPr marL="0" lvl="0" indent="0" algn="l" rtl="0">
              <a:lnSpc>
                <a:spcPct val="100000"/>
              </a:lnSpc>
              <a:spcBef>
                <a:spcPts val="600"/>
              </a:spcBef>
              <a:spcAft>
                <a:spcPts val="0"/>
              </a:spcAft>
              <a:buClr>
                <a:schemeClr val="dk1"/>
              </a:buClr>
              <a:buSzPts val="3200"/>
              <a:buNone/>
            </a:pPr>
            <a:r>
              <a:rPr lang="en-US" sz="3200" b="1" dirty="0"/>
              <a:t>Mapping</a:t>
            </a:r>
            <a:endParaRPr sz="3200" dirty="0"/>
          </a:p>
        </p:txBody>
      </p:sp>
      <p:sp>
        <p:nvSpPr>
          <p:cNvPr id="724" name="Google Shape;724;p5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50000"/>
              </a:lnSpc>
              <a:spcBef>
                <a:spcPts val="0"/>
              </a:spcBef>
              <a:spcAft>
                <a:spcPts val="0"/>
              </a:spcAft>
              <a:buClr>
                <a:schemeClr val="dk1"/>
              </a:buClr>
              <a:buSzPts val="1800"/>
              <a:buFont typeface="Arial" pitchFamily="34" charset="0"/>
              <a:buChar char="•"/>
            </a:pPr>
            <a:r>
              <a:rPr lang="en-US" dirty="0">
                <a:solidFill>
                  <a:srgbClr val="002060"/>
                </a:solidFill>
                <a:latin typeface="Arial" pitchFamily="34" charset="0"/>
                <a:cs typeface="Arial" pitchFamily="34" charset="0"/>
              </a:rPr>
              <a:t>Saving our entities into the database with ease</a:t>
            </a:r>
          </a:p>
          <a:p>
            <a:pPr marL="285750" indent="-285750">
              <a:lnSpc>
                <a:spcPct val="150000"/>
              </a:lnSpc>
              <a:buFont typeface="Arial" pitchFamily="34" charset="0"/>
              <a:buChar char="•"/>
            </a:pPr>
            <a:r>
              <a:rPr lang="en-US" dirty="0">
                <a:solidFill>
                  <a:srgbClr val="002060"/>
                </a:solidFill>
                <a:latin typeface="Arial" pitchFamily="34" charset="0"/>
                <a:cs typeface="Arial" pitchFamily="34" charset="0"/>
              </a:rPr>
              <a:t>Handles object-relational impedance mismatch problems by replacing direct, persistent database accesses with high-level object handling functions</a:t>
            </a:r>
          </a:p>
          <a:p>
            <a:pPr marL="285750" lvl="0" indent="-285750" algn="l" rtl="0">
              <a:lnSpc>
                <a:spcPct val="150000"/>
              </a:lnSpc>
              <a:spcBef>
                <a:spcPts val="0"/>
              </a:spcBef>
              <a:spcAft>
                <a:spcPts val="0"/>
              </a:spcAft>
              <a:buClr>
                <a:schemeClr val="dk1"/>
              </a:buClr>
              <a:buSzPts val="1800"/>
              <a:buFont typeface="Arial" pitchFamily="34" charset="0"/>
              <a:buChar char="•"/>
            </a:pPr>
            <a:endParaRPr lang="en-US" dirty="0">
              <a:solidFill>
                <a:srgbClr val="002060"/>
              </a:solidFill>
              <a:latin typeface="Arial" pitchFamily="34" charset="0"/>
              <a:cs typeface="Arial" pitchFamily="34" charset="0"/>
            </a:endParaRPr>
          </a:p>
        </p:txBody>
      </p:sp>
      <p:pic>
        <p:nvPicPr>
          <p:cNvPr id="725" name="Google Shape;725;p59"/>
          <p:cNvPicPr preferRelativeResize="0"/>
          <p:nvPr/>
        </p:nvPicPr>
        <p:blipFill rotWithShape="1">
          <a:blip r:embed="rId3">
            <a:alphaModFix/>
          </a:blip>
          <a:srcRect/>
          <a:stretch/>
        </p:blipFill>
        <p:spPr>
          <a:xfrm>
            <a:off x="6841169" y="1732570"/>
            <a:ext cx="4933240" cy="1368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MySQL:</a:t>
            </a:r>
            <a:endParaRPr/>
          </a:p>
        </p:txBody>
      </p:sp>
      <p:sp>
        <p:nvSpPr>
          <p:cNvPr id="731" name="Google Shape;731;p60"/>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an open source database used to store our data. </a:t>
            </a:r>
            <a:endParaRPr sz="2800"/>
          </a:p>
        </p:txBody>
      </p:sp>
      <p:sp>
        <p:nvSpPr>
          <p:cNvPr id="732" name="Google Shape;732;p60"/>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rgbClr val="000000"/>
              </a:buClr>
              <a:buSzPts val="1800"/>
              <a:buNone/>
            </a:pPr>
            <a:r>
              <a:rPr lang="en-US">
                <a:solidFill>
                  <a:srgbClr val="000000"/>
                </a:solidFill>
              </a:rPr>
              <a:t>It is a </a:t>
            </a:r>
            <a:r>
              <a:rPr lang="en-US" b="1">
                <a:solidFill>
                  <a:srgbClr val="000000"/>
                </a:solidFill>
              </a:rPr>
              <a:t>RELATIONAL DATABASE </a:t>
            </a:r>
            <a:r>
              <a:rPr lang="en-US">
                <a:solidFill>
                  <a:srgbClr val="000000"/>
                </a:solidFill>
              </a:rPr>
              <a:t>allowing data to be stored in a related format, thereby improving insertion, updation and deletion operations and reducing redundancy. </a:t>
            </a:r>
            <a:r>
              <a:rPr lang="en-US" sz="2800" b="1"/>
              <a:t>	</a:t>
            </a:r>
            <a:endParaRPr sz="2800"/>
          </a:p>
        </p:txBody>
      </p:sp>
      <p:pic>
        <p:nvPicPr>
          <p:cNvPr id="733" name="Google Shape;733;p60"/>
          <p:cNvPicPr preferRelativeResize="0"/>
          <p:nvPr/>
        </p:nvPicPr>
        <p:blipFill rotWithShape="1">
          <a:blip r:embed="rId3">
            <a:alphaModFix/>
          </a:blip>
          <a:srcRect/>
          <a:stretch/>
        </p:blipFill>
        <p:spPr>
          <a:xfrm>
            <a:off x="6657513" y="836613"/>
            <a:ext cx="5052134" cy="2606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Tomcat v8.5:</a:t>
            </a:r>
            <a:endParaRPr sz="3600"/>
          </a:p>
        </p:txBody>
      </p:sp>
      <p:sp>
        <p:nvSpPr>
          <p:cNvPr id="739" name="Google Shape;739;p61"/>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used for  </a:t>
            </a:r>
            <a:r>
              <a:rPr lang="en-US" b="1"/>
              <a:t>HOSTING </a:t>
            </a:r>
            <a:r>
              <a:rPr lang="en-US"/>
              <a:t>our application online, allowing users to interact via webpages.</a:t>
            </a:r>
            <a:endParaRPr sz="2800"/>
          </a:p>
          <a:p>
            <a:pPr marL="0" lvl="0" indent="0" algn="l" rtl="0">
              <a:lnSpc>
                <a:spcPct val="122222"/>
              </a:lnSpc>
              <a:spcBef>
                <a:spcPts val="600"/>
              </a:spcBef>
              <a:spcAft>
                <a:spcPts val="0"/>
              </a:spcAft>
              <a:buClr>
                <a:schemeClr val="dk1"/>
              </a:buClr>
              <a:buSzPts val="1800"/>
              <a:buNone/>
            </a:pPr>
            <a:r>
              <a:rPr lang="en-US"/>
              <a:t>Spring MVC framework is used to create web app.</a:t>
            </a:r>
            <a:endParaRPr sz="2800"/>
          </a:p>
          <a:p>
            <a:pPr marL="0" lvl="0" indent="0" algn="l" rtl="0">
              <a:lnSpc>
                <a:spcPct val="78571"/>
              </a:lnSpc>
              <a:spcBef>
                <a:spcPts val="600"/>
              </a:spcBef>
              <a:spcAft>
                <a:spcPts val="0"/>
              </a:spcAft>
              <a:buClr>
                <a:schemeClr val="dk1"/>
              </a:buClr>
              <a:buSzPts val="2800"/>
              <a:buNone/>
            </a:pPr>
            <a:r>
              <a:rPr lang="en-US" sz="2800"/>
              <a:t/>
            </a:r>
            <a:br>
              <a:rPr lang="en-US" sz="2800"/>
            </a:br>
            <a:endParaRPr sz="2800"/>
          </a:p>
        </p:txBody>
      </p:sp>
      <p:sp>
        <p:nvSpPr>
          <p:cNvPr id="740" name="Google Shape;740;p61"/>
          <p:cNvSpPr txBox="1">
            <a:spLocks noGrp="1"/>
          </p:cNvSpPr>
          <p:nvPr>
            <p:ph type="body" idx="3"/>
          </p:nvPr>
        </p:nvSpPr>
        <p:spPr>
          <a:xfrm>
            <a:off x="417591" y="3253615"/>
            <a:ext cx="5678409" cy="1709001"/>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b="1"/>
              <a:t>MVC</a:t>
            </a:r>
            <a:endParaRPr sz="2800"/>
          </a:p>
          <a:p>
            <a:pPr marL="0" lvl="0" indent="0" algn="l" rtl="0">
              <a:lnSpc>
                <a:spcPct val="122222"/>
              </a:lnSpc>
              <a:spcBef>
                <a:spcPts val="600"/>
              </a:spcBef>
              <a:spcAft>
                <a:spcPts val="0"/>
              </a:spcAft>
              <a:buClr>
                <a:schemeClr val="dk1"/>
              </a:buClr>
              <a:buSzPts val="1800"/>
              <a:buNone/>
            </a:pPr>
            <a:r>
              <a:rPr lang="en-US"/>
              <a:t>Using this, we transmit data (Model) from webpage to Java application (Controller), process the data and return via webpages (View).</a:t>
            </a:r>
            <a:endParaRPr sz="2800"/>
          </a:p>
          <a:p>
            <a:pPr marL="0" lvl="0" indent="0" algn="l" rtl="0">
              <a:lnSpc>
                <a:spcPct val="78571"/>
              </a:lnSpc>
              <a:spcBef>
                <a:spcPts val="600"/>
              </a:spcBef>
              <a:spcAft>
                <a:spcPts val="0"/>
              </a:spcAft>
              <a:buClr>
                <a:schemeClr val="dk1"/>
              </a:buClr>
              <a:buSzPts val="2800"/>
              <a:buNone/>
            </a:pPr>
            <a:r>
              <a:rPr lang="en-US" sz="2800"/>
              <a:t/>
            </a:r>
            <a:br>
              <a:rPr lang="en-US" sz="2800"/>
            </a:br>
            <a:endParaRPr sz="2800"/>
          </a:p>
        </p:txBody>
      </p:sp>
      <p:pic>
        <p:nvPicPr>
          <p:cNvPr id="741" name="Google Shape;741;p61"/>
          <p:cNvPicPr preferRelativeResize="0"/>
          <p:nvPr/>
        </p:nvPicPr>
        <p:blipFill rotWithShape="1">
          <a:blip r:embed="rId3">
            <a:alphaModFix/>
          </a:blip>
          <a:srcRect/>
          <a:stretch/>
        </p:blipFill>
        <p:spPr>
          <a:xfrm>
            <a:off x="7007241" y="701336"/>
            <a:ext cx="5015984" cy="3342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Framework:</a:t>
            </a:r>
            <a:endParaRPr/>
          </a:p>
        </p:txBody>
      </p:sp>
      <p:sp>
        <p:nvSpPr>
          <p:cNvPr id="747" name="Google Shape;747;p62"/>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Spring Framework is an application framework and inversion of control container for the Java platform</a:t>
            </a:r>
            <a:endParaRPr/>
          </a:p>
          <a:p>
            <a:pPr marL="0" lvl="0" indent="0" algn="l" rtl="0">
              <a:lnSpc>
                <a:spcPct val="122222"/>
              </a:lnSpc>
              <a:spcBef>
                <a:spcPts val="600"/>
              </a:spcBef>
              <a:spcAft>
                <a:spcPts val="0"/>
              </a:spcAft>
              <a:buClr>
                <a:schemeClr val="dk1"/>
              </a:buClr>
              <a:buSzPts val="1800"/>
              <a:buNone/>
            </a:pPr>
            <a:endParaRPr/>
          </a:p>
        </p:txBody>
      </p:sp>
      <p:sp>
        <p:nvSpPr>
          <p:cNvPr id="748" name="Google Shape;748;p62"/>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i="1"/>
              <a:t>Modules used:</a:t>
            </a:r>
            <a:endParaRPr/>
          </a:p>
          <a:p>
            <a:pPr marL="0" lvl="0" indent="0" algn="l" rtl="0">
              <a:lnSpc>
                <a:spcPct val="122222"/>
              </a:lnSpc>
              <a:spcBef>
                <a:spcPts val="600"/>
              </a:spcBef>
              <a:spcAft>
                <a:spcPts val="0"/>
              </a:spcAft>
              <a:buClr>
                <a:schemeClr val="dk1"/>
              </a:buClr>
              <a:buSzPts val="1800"/>
              <a:buNone/>
            </a:pPr>
            <a:r>
              <a:rPr lang="en-US"/>
              <a:t>Spring Core</a:t>
            </a:r>
            <a:endParaRPr/>
          </a:p>
          <a:p>
            <a:pPr marL="0" lvl="0" indent="0" algn="l" rtl="0">
              <a:lnSpc>
                <a:spcPct val="122222"/>
              </a:lnSpc>
              <a:spcBef>
                <a:spcPts val="600"/>
              </a:spcBef>
              <a:spcAft>
                <a:spcPts val="0"/>
              </a:spcAft>
              <a:buClr>
                <a:schemeClr val="dk1"/>
              </a:buClr>
              <a:buSzPts val="1800"/>
              <a:buNone/>
            </a:pPr>
            <a:r>
              <a:rPr lang="en-US"/>
              <a:t>Spring MVC</a:t>
            </a:r>
            <a:endParaRPr/>
          </a:p>
          <a:p>
            <a:pPr marL="0" lvl="0" indent="0" algn="l" rtl="0">
              <a:lnSpc>
                <a:spcPct val="122222"/>
              </a:lnSpc>
              <a:spcBef>
                <a:spcPts val="600"/>
              </a:spcBef>
              <a:spcAft>
                <a:spcPts val="0"/>
              </a:spcAft>
              <a:buClr>
                <a:schemeClr val="dk1"/>
              </a:buClr>
              <a:buSzPts val="1800"/>
              <a:buNone/>
            </a:pPr>
            <a:r>
              <a:rPr lang="en-US"/>
              <a:t>Spring Data</a:t>
            </a:r>
            <a:endParaRPr/>
          </a:p>
          <a:p>
            <a:pPr marL="0" lvl="0" indent="0" algn="l" rtl="0">
              <a:lnSpc>
                <a:spcPct val="122222"/>
              </a:lnSpc>
              <a:spcBef>
                <a:spcPts val="600"/>
              </a:spcBef>
              <a:spcAft>
                <a:spcPts val="0"/>
              </a:spcAft>
              <a:buClr>
                <a:schemeClr val="dk1"/>
              </a:buClr>
              <a:buSzPts val="1800"/>
              <a:buNone/>
            </a:pPr>
            <a:r>
              <a:rPr lang="en-US"/>
              <a:t>Spring Boot</a:t>
            </a:r>
            <a:endParaRPr/>
          </a:p>
          <a:p>
            <a:pPr marL="0" lvl="0" indent="0" algn="l" rtl="0">
              <a:lnSpc>
                <a:spcPct val="122222"/>
              </a:lnSpc>
              <a:spcBef>
                <a:spcPts val="600"/>
              </a:spcBef>
              <a:spcAft>
                <a:spcPts val="0"/>
              </a:spcAft>
              <a:buClr>
                <a:schemeClr val="dk1"/>
              </a:buClr>
              <a:buSzPts val="1800"/>
              <a:buNone/>
            </a:pPr>
            <a:r>
              <a:rPr lang="en-US"/>
              <a:t>Spring Security</a:t>
            </a:r>
            <a:endParaRPr/>
          </a:p>
        </p:txBody>
      </p:sp>
      <p:pic>
        <p:nvPicPr>
          <p:cNvPr id="749" name="Google Shape;749;p62"/>
          <p:cNvPicPr preferRelativeResize="0"/>
          <p:nvPr/>
        </p:nvPicPr>
        <p:blipFill rotWithShape="1">
          <a:blip r:embed="rId3">
            <a:alphaModFix/>
          </a:blip>
          <a:srcRect l="31994" r="31439"/>
          <a:stretch/>
        </p:blipFill>
        <p:spPr>
          <a:xfrm>
            <a:off x="8340268" y="1426830"/>
            <a:ext cx="2404872" cy="21613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Boot:</a:t>
            </a:r>
            <a:endParaRPr/>
          </a:p>
        </p:txBody>
      </p:sp>
      <p:sp>
        <p:nvSpPr>
          <p:cNvPr id="755" name="Google Shape;755;p63"/>
          <p:cNvSpPr txBox="1">
            <a:spLocks noGrp="1"/>
          </p:cNvSpPr>
          <p:nvPr>
            <p:ph type="body" idx="1"/>
          </p:nvPr>
        </p:nvSpPr>
        <p:spPr>
          <a:xfrm>
            <a:off x="457200" y="233642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22222"/>
              </a:lnSpc>
              <a:spcBef>
                <a:spcPts val="0"/>
              </a:spcBef>
              <a:spcAft>
                <a:spcPts val="0"/>
              </a:spcAft>
              <a:buClr>
                <a:schemeClr val="dk1"/>
              </a:buClr>
              <a:buSzPts val="1800"/>
              <a:buFont typeface="Arial"/>
              <a:buChar char="•"/>
            </a:pPr>
            <a:r>
              <a:rPr lang="en-US" sz="1600" dirty="0">
                <a:solidFill>
                  <a:srgbClr val="002060"/>
                </a:solidFill>
              </a:rPr>
              <a:t>Create stand-alone Spring applications</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Embed Tomcat or Jetty directly (no need to deploy WAR files)</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Provide opinionated 'starter' Project Object Models (POMs) to simplify your Maven configuration</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Automatically configure Spring whenever possible</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Provide production-ready features such as metrics, health checks and externalized configuration</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Absolutely no code generation and no requirement for XML configuration</a:t>
            </a:r>
            <a:endParaRPr sz="1600" dirty="0">
              <a:solidFill>
                <a:srgbClr val="002060"/>
              </a:solidFill>
            </a:endParaRPr>
          </a:p>
        </p:txBody>
      </p:sp>
      <p:sp>
        <p:nvSpPr>
          <p:cNvPr id="756" name="Google Shape;756;p63"/>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dirty="0"/>
              <a:t>Spring's convention-over-configuration solution for creating stand-alone, production-grade Spring-based Applications that you can "just run"</a:t>
            </a:r>
            <a:endParaRPr sz="2800" dirty="0"/>
          </a:p>
        </p:txBody>
      </p:sp>
      <p:pic>
        <p:nvPicPr>
          <p:cNvPr id="757" name="Google Shape;757;p63"/>
          <p:cNvPicPr preferRelativeResize="0"/>
          <p:nvPr/>
        </p:nvPicPr>
        <p:blipFill rotWithShape="1">
          <a:blip r:embed="rId3">
            <a:alphaModFix/>
          </a:blip>
          <a:srcRect/>
          <a:stretch/>
        </p:blipFill>
        <p:spPr>
          <a:xfrm>
            <a:off x="8509739" y="1163904"/>
            <a:ext cx="2540000" cy="2540000"/>
          </a:xfrm>
          <a:prstGeom prst="rect">
            <a:avLst/>
          </a:prstGeom>
          <a:noFill/>
          <a:ln>
            <a:noFill/>
          </a:ln>
        </p:spPr>
      </p:pic>
    </p:spTree>
  </p:cSld>
  <p:clrMapOvr>
    <a:masterClrMapping/>
  </p:clrMapOvr>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TotalTime>
  <Words>714</Words>
  <Application>Microsoft Office PowerPoint</Application>
  <PresentationFormat>Custom</PresentationFormat>
  <Paragraphs>170</Paragraphs>
  <Slides>25</Slides>
  <Notes>21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Verdana</vt:lpstr>
      <vt:lpstr>Arial Unicode MS</vt:lpstr>
      <vt:lpstr>Varela Round</vt:lpstr>
      <vt:lpstr>Helvetica Neue</vt:lpstr>
      <vt:lpstr>Calibri</vt:lpstr>
      <vt:lpstr>Quattrocento Sans</vt:lpstr>
      <vt:lpstr>Noto Sans Symbols</vt:lpstr>
      <vt:lpstr>Section slides</vt:lpstr>
      <vt:lpstr>Content Layouts</vt:lpstr>
      <vt:lpstr>Content and Image Layouts</vt:lpstr>
      <vt:lpstr>PowerPoint Presentation</vt:lpstr>
      <vt:lpstr>Problem Statement:</vt:lpstr>
      <vt:lpstr>PowerPoint Presentation</vt:lpstr>
      <vt:lpstr>Java 8:</vt:lpstr>
      <vt:lpstr>Hibernate :</vt:lpstr>
      <vt:lpstr>MySQL:</vt:lpstr>
      <vt:lpstr>Tomcat v8.5:</vt:lpstr>
      <vt:lpstr>Spring Framework:</vt:lpstr>
      <vt:lpstr>Spring Boot:</vt:lpstr>
      <vt:lpstr>Spring Data:</vt:lpstr>
      <vt:lpstr>Spring Security &amp; JWT:</vt:lpstr>
      <vt:lpstr>GIT:</vt:lpstr>
      <vt:lpstr>Maven:</vt:lpstr>
      <vt:lpstr>Postman:</vt:lpstr>
      <vt:lpstr>Plan:</vt:lpstr>
      <vt:lpstr>Design:</vt:lpstr>
      <vt:lpstr>Design:</vt:lpstr>
      <vt:lpstr>Design:</vt:lpstr>
      <vt:lpstr>Modules:</vt:lpstr>
      <vt:lpstr>Admin Module: </vt:lpstr>
      <vt:lpstr>Customer Module: </vt:lpstr>
      <vt:lpstr>Additional Functionalities Covered:</vt:lpstr>
      <vt:lpstr>Meet the team:</vt:lpstr>
      <vt:lpstr>Questions, if any.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36</cp:revision>
  <dcterms:modified xsi:type="dcterms:W3CDTF">2019-10-15T06:38:04Z</dcterms:modified>
</cp:coreProperties>
</file>